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0"/>
  </p:notesMasterIdLst>
  <p:handoutMasterIdLst>
    <p:handoutMasterId r:id="rId61"/>
  </p:handoutMasterIdLst>
  <p:sldIdLst>
    <p:sldId id="439" r:id="rId3"/>
    <p:sldId id="528" r:id="rId4"/>
    <p:sldId id="442" r:id="rId5"/>
    <p:sldId id="489" r:id="rId6"/>
    <p:sldId id="484" r:id="rId7"/>
    <p:sldId id="485" r:id="rId8"/>
    <p:sldId id="529" r:id="rId9"/>
    <p:sldId id="530" r:id="rId10"/>
    <p:sldId id="531" r:id="rId11"/>
    <p:sldId id="490" r:id="rId12"/>
    <p:sldId id="492" r:id="rId13"/>
    <p:sldId id="471" r:id="rId14"/>
    <p:sldId id="494" r:id="rId15"/>
    <p:sldId id="493" r:id="rId16"/>
    <p:sldId id="495" r:id="rId17"/>
    <p:sldId id="499" r:id="rId18"/>
    <p:sldId id="501" r:id="rId19"/>
    <p:sldId id="497" r:id="rId20"/>
    <p:sldId id="496" r:id="rId21"/>
    <p:sldId id="532" r:id="rId22"/>
    <p:sldId id="533" r:id="rId23"/>
    <p:sldId id="502" r:id="rId24"/>
    <p:sldId id="503" r:id="rId25"/>
    <p:sldId id="504" r:id="rId26"/>
    <p:sldId id="505" r:id="rId27"/>
    <p:sldId id="506" r:id="rId28"/>
    <p:sldId id="535" r:id="rId29"/>
    <p:sldId id="536" r:id="rId30"/>
    <p:sldId id="534" r:id="rId31"/>
    <p:sldId id="507" r:id="rId32"/>
    <p:sldId id="546" r:id="rId33"/>
    <p:sldId id="542" r:id="rId34"/>
    <p:sldId id="541" r:id="rId35"/>
    <p:sldId id="540" r:id="rId36"/>
    <p:sldId id="544" r:id="rId37"/>
    <p:sldId id="543" r:id="rId38"/>
    <p:sldId id="509" r:id="rId39"/>
    <p:sldId id="511" r:id="rId40"/>
    <p:sldId id="510" r:id="rId41"/>
    <p:sldId id="475" r:id="rId42"/>
    <p:sldId id="545" r:id="rId43"/>
    <p:sldId id="526" r:id="rId44"/>
    <p:sldId id="513" r:id="rId45"/>
    <p:sldId id="514" r:id="rId46"/>
    <p:sldId id="515" r:id="rId47"/>
    <p:sldId id="516" r:id="rId48"/>
    <p:sldId id="517" r:id="rId49"/>
    <p:sldId id="518" r:id="rId50"/>
    <p:sldId id="521" r:id="rId51"/>
    <p:sldId id="520" r:id="rId52"/>
    <p:sldId id="519" r:id="rId53"/>
    <p:sldId id="522" r:id="rId54"/>
    <p:sldId id="523" r:id="rId55"/>
    <p:sldId id="512" r:id="rId56"/>
    <p:sldId id="525" r:id="rId57"/>
    <p:sldId id="524" r:id="rId58"/>
    <p:sldId id="527" r:id="rId5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tem Anisimov" initials="AA" lastIdx="1" clrIdx="0">
    <p:extLst>
      <p:ext uri="{19B8F6BF-5375-455C-9EA6-DF929625EA0E}">
        <p15:presenceInfo xmlns:p15="http://schemas.microsoft.com/office/powerpoint/2012/main" userId="S::artem.anisimov@acronis.com::8e0119fb-7437-44e4-aa27-6025758f9fe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9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/>
              <a:t>Основы построения файловых систем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C6788E-680A-49E5-BB93-D456A9D23A29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061F6E-92FD-414D-9278-71772D358C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2730847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/>
              <a:t>Основы построения файловых систем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DF4945-C160-4CD5-B124-49B9BE14C0AB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3120B-582B-4354-977D-A474A534F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456565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374511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241623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443253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97353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014747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586076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093628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661054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567649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6703882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244183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5297475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EC89E-FC6E-322A-6817-9DB8F953B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EFF9EE-23DE-5C88-CE4D-7314DA73CF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A2C0DA-37E9-5C46-6F82-8B99F8DCDB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997C5-2CED-1E44-6BFB-6CCDC0167F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20</a:t>
            </a:fld>
            <a:endParaRPr lang="ru-RU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3322979C-0E43-8948-E6D0-E1D5EB9D25BD}"/>
              </a:ext>
            </a:extLst>
          </p:cNvPr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8676044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0E58E-81C2-FD21-5563-DEE763F70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36A171-1A17-1A29-6B31-06C188325D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6FFB2B-B3EB-34D2-41BE-C5F4DC774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0E5EB-F5DC-D21A-56D8-95C458B2F5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21</a:t>
            </a:fld>
            <a:endParaRPr lang="ru-RU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7A26054F-4D23-3403-DFA8-78CCC4223C56}"/>
              </a:ext>
            </a:extLst>
          </p:cNvPr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6999780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3988235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4820957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926553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729894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0479088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BBCBA-8D4E-EA27-B012-6C43540D2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069B5D-B893-C974-6325-D02FEBE896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4E2AF3-E7E5-4015-99FB-53266A5BC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A5A69-8639-2CB9-1AA7-0D61F5CCFF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27</a:t>
            </a:fld>
            <a:endParaRPr lang="ru-RU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7C1FBE31-80BA-ADB5-28AD-2635468E66CF}"/>
              </a:ext>
            </a:extLst>
          </p:cNvPr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0307773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6C09D-5809-D488-3631-F694BA4AF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9610E8-9992-5D4B-7043-E9BEBDAFB2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88CB7F-63B8-EC51-AFF2-6A901AA195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699E1-71F6-8A37-3C88-8271A24E51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28</a:t>
            </a:fld>
            <a:endParaRPr lang="ru-RU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A0E41B71-DDBC-BD74-14CE-9A2428B3538D}"/>
              </a:ext>
            </a:extLst>
          </p:cNvPr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9455672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B735E-6B0A-8057-B2F0-E18BA9672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F329E6-1D8F-F1E2-ACAF-15D851F18F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0DA8CF-33DC-B1EB-B8CB-CBEC71749F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A1317-6FB4-F033-DED5-3DD93BDADB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29</a:t>
            </a:fld>
            <a:endParaRPr lang="ru-RU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1EA1ADFA-FB03-3C61-2D96-7F7CC3B6FEFB}"/>
              </a:ext>
            </a:extLst>
          </p:cNvPr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019100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56861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5376962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AB7FC-200B-2574-3025-C88E171C0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99B0A9-03F0-011C-F449-C5D41D0B9F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26BE43-717D-B7C8-7D8F-B21E271C28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2F69F-CE13-0E63-D42D-A9C7BFC723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31</a:t>
            </a:fld>
            <a:endParaRPr lang="ru-RU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450F1549-4E50-25C1-1904-E4A61C76E9C0}"/>
              </a:ext>
            </a:extLst>
          </p:cNvPr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2509660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A90F2-14C5-6BF3-47FA-18FA0028A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51C359-6F3A-2164-18E2-4D01367F14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F3FBAC-339E-450F-F8D3-0B097DDB99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8AD73-7D55-FEC2-425C-E4C0B22AD6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32</a:t>
            </a:fld>
            <a:endParaRPr lang="ru-RU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0920C548-176C-19DE-440D-B6B0E6AC8E92}"/>
              </a:ext>
            </a:extLst>
          </p:cNvPr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4589676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F470A-B877-EF73-5950-DDA9F6151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3AC32D-B30B-6C6F-FBE3-AC028EF515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8FF6E0-DE15-9850-64DF-FBD1B1000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9CFB5-6C06-8A86-DF8A-0DE215DFF0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33</a:t>
            </a:fld>
            <a:endParaRPr lang="ru-RU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A508ED43-905C-6E34-353A-AAA032A1B247}"/>
              </a:ext>
            </a:extLst>
          </p:cNvPr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6435813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F18E9-77F7-F307-68E0-CE11E6FF4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EAFF0E-47C7-60B4-F723-2EFC9B71E4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282028-2043-FA36-BD46-B3B0741B71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3DFA4-20D5-AADE-C043-266B295E54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34</a:t>
            </a:fld>
            <a:endParaRPr lang="ru-RU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42E364E9-88CD-29F7-8D7F-14364631797F}"/>
              </a:ext>
            </a:extLst>
          </p:cNvPr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240824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0D795-A2C3-5CCE-D786-954D55536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BBE63C-8DD8-3B1A-F091-CB794DB40A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294E12-B050-6BC2-BBBA-D035D5CD8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C3891-22D3-D73C-D810-C792685953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35</a:t>
            </a:fld>
            <a:endParaRPr lang="ru-RU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D2737016-AB1F-0CF0-BA0C-7D1A6D172E78}"/>
              </a:ext>
            </a:extLst>
          </p:cNvPr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0562511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0A69B-80F1-835F-875E-707358D72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04EF49-F506-98A9-8BA5-96E8A0E9B0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786261-9B2C-F59B-E4F7-AE2DFC7E79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715AA-EBAE-EDBC-A335-C960918946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36</a:t>
            </a:fld>
            <a:endParaRPr lang="ru-RU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2DB287D4-7421-A68D-258C-034707605B6D}"/>
              </a:ext>
            </a:extLst>
          </p:cNvPr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4311002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4383004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2921900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122311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0416035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520552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DD5C1-61BD-A507-3176-487308E6D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8486A8-BEDC-6663-98F1-97E808EE2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54D1AE-A683-F7D6-5462-F3FE9DE02E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F5E73-EC92-A8B5-EA99-E0D8F84E12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41</a:t>
            </a:fld>
            <a:endParaRPr lang="ru-RU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492593DA-6607-5989-CE36-5826D6729DC9}"/>
              </a:ext>
            </a:extLst>
          </p:cNvPr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7008678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1106533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0482598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9812625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9418343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121894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3412813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5648594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493979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406883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7027365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5221242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8419229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1444708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7243453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3083044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1191309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764718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979726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1B531-5379-194E-FDD8-573B7559E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86D114-7A42-17DF-6CE0-44A0059282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F842CD-4EE1-6A12-B30F-180C7CDA67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E23B3-8E91-FB5C-75ED-3D35A8A205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7</a:t>
            </a:fld>
            <a:endParaRPr lang="ru-RU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5FD43B31-C40C-4756-8B4B-C20B5BC4D5B7}"/>
              </a:ext>
            </a:extLst>
          </p:cNvPr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164436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8322C-593F-B40C-35F8-CE17D6AC3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EA61A2-AB7F-1496-BCA7-324778A815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D896C8-B6CA-8615-E53E-3D859E84EB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FFF6C-4345-3DF8-332E-EBD7112FF2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8</a:t>
            </a:fld>
            <a:endParaRPr lang="ru-RU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8D5079E4-0DDC-FB1A-8888-1DFEF0487543}"/>
              </a:ext>
            </a:extLst>
          </p:cNvPr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421446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3558E-8606-666B-696B-DF508C44A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029146-769B-5FA8-EB06-FFA16DDF7E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6D34C5-FF72-7FC6-F6F4-44A2A4F5C3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5CFBB-9463-25E5-442D-3899B6EE46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9</a:t>
            </a:fld>
            <a:endParaRPr lang="ru-RU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F66CF4F4-EAC2-4A6E-D063-585FFF3103CA}"/>
              </a:ext>
            </a:extLst>
          </p:cNvPr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502285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9482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0928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9964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5585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9723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8057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2659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2538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47844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85054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372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81400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8811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13520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1758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7981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22754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Основы построения файловых систем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705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9022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913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7432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3646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43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63722-5D9F-4E99-9720-9B6A0C7BB1C9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1473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18C88-2408-4CFC-B25C-07450930B282}" type="datetimeFigureOut">
              <a:rPr lang="ru-RU" smtClean="0"/>
              <a:t>14.01.2025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8141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49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8.png"/><Relationship Id="rId5" Type="http://schemas.openxmlformats.org/officeDocument/2006/relationships/image" Target="../media/image47.png"/><Relationship Id="rId10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49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8.png"/><Relationship Id="rId5" Type="http://schemas.openxmlformats.org/officeDocument/2006/relationships/image" Target="../media/image47.png"/><Relationship Id="rId10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49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8.png"/><Relationship Id="rId5" Type="http://schemas.openxmlformats.org/officeDocument/2006/relationships/image" Target="../media/image47.png"/><Relationship Id="rId10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8.06696.pdf" TargetMode="External"/><Relationship Id="rId7" Type="http://schemas.openxmlformats.org/officeDocument/2006/relationships/hyperlink" Target="https://www.cl.cam.ac.uk/techreports/UCAM-CL-TR-935.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pdf/1608.06696.pdf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s://www.cl.cam.ac.uk/techreports/UCAM-CL-TR-935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8.06696.pdf" TargetMode="External"/><Relationship Id="rId7" Type="http://schemas.openxmlformats.org/officeDocument/2006/relationships/hyperlink" Target="https://www.cl.cam.ac.uk/techreports/UCAM-CL-TR-935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pdf/1608.06696.pdf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www.cl.cam.ac.uk/techreports/UCAM-CL-TR-935.pdf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c32.hotchips.org/assets/program/conference/day2/HotChips2020_Networking_Tofino.pdf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usenix.org/system/files/nsdi23-bansal.pd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hc32.hotchips.org/assets/program/conference/day2/HotChips2020_Networking_Tofino.pdf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usenix.org/system/files/nsdi23-bansal.pdf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system/files/conference/osdi16/osdi16-li.pdf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tflix/chaosmonkey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tflix/chaosmonkey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jepsen.io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tflix/chaosmonkey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ntithesis.com/blog/deterministic_hypervisor" TargetMode="External"/><Relationship Id="rId5" Type="http://schemas.openxmlformats.org/officeDocument/2006/relationships/hyperlink" Target="https://github.com/asatarin/testing-distributed-systems?tab=readme-ov-file#foundationdb" TargetMode="External"/><Relationship Id="rId4" Type="http://schemas.openxmlformats.org/officeDocument/2006/relationships/hyperlink" Target="https://jepsen.io/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se.chalmers.se/edu/year/2012/course/DIT848/files/13-GL-QuickCheck.pdf" TargetMode="External"/><Relationship Id="rId3" Type="http://schemas.openxmlformats.org/officeDocument/2006/relationships/hyperlink" Target="https://github.com/netflix/chaosmonkey" TargetMode="External"/><Relationship Id="rId7" Type="http://schemas.openxmlformats.org/officeDocument/2006/relationships/hyperlink" Target="https://go.dev/doc/security/fuzz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ntithesis.com/blog/deterministic_hypervisor" TargetMode="External"/><Relationship Id="rId5" Type="http://schemas.openxmlformats.org/officeDocument/2006/relationships/hyperlink" Target="https://github.com/asatarin/testing-distributed-systems?tab=readme-ov-file#foundationdb" TargetMode="External"/><Relationship Id="rId4" Type="http://schemas.openxmlformats.org/officeDocument/2006/relationships/hyperlink" Target="https://jepsen.io/" TargetMode="External"/><Relationship Id="rId9" Type="http://schemas.openxmlformats.org/officeDocument/2006/relationships/hyperlink" Target="https://github.com/google/AFL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se.chalmers.se/edu/year/2012/course/DIT848/files/13-GL-QuickCheck.pdf" TargetMode="External"/><Relationship Id="rId3" Type="http://schemas.openxmlformats.org/officeDocument/2006/relationships/hyperlink" Target="https://github.com/netflix/chaosmonkey" TargetMode="External"/><Relationship Id="rId7" Type="http://schemas.openxmlformats.org/officeDocument/2006/relationships/hyperlink" Target="https://go.dev/doc/security/fuzz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ntithesis.com/blog/deterministic_hypervisor" TargetMode="External"/><Relationship Id="rId5" Type="http://schemas.openxmlformats.org/officeDocument/2006/relationships/hyperlink" Target="https://github.com/asatarin/testing-distributed-systems?tab=readme-ov-file#foundationdb" TargetMode="External"/><Relationship Id="rId10" Type="http://schemas.openxmlformats.org/officeDocument/2006/relationships/hyperlink" Target="https://www.usenix.org/system/files/conference/osdi14/osdi14-paper-yuan.pdf" TargetMode="External"/><Relationship Id="rId4" Type="http://schemas.openxmlformats.org/officeDocument/2006/relationships/hyperlink" Target="https://jepsen.io/" TargetMode="External"/><Relationship Id="rId9" Type="http://schemas.openxmlformats.org/officeDocument/2006/relationships/hyperlink" Target="https://github.com/google/AFL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lamport.azurewebsites.net/tla/book-02-08-08.pdf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lamport.azurewebsites.net/tla/book-02-08-08.pdf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tif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lamport.azurewebsites.net/tla/book-02-08-08.pdf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lamport.azurewebsites.net/tla/toolbox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endParaRPr lang="ru-RU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648654" y="923419"/>
            <a:ext cx="5388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 basics of file systems</a:t>
            </a:r>
            <a:endParaRPr lang="ru-RU" sz="4000" dirty="0"/>
          </a:p>
        </p:txBody>
      </p:sp>
      <p:pic>
        <p:nvPicPr>
          <p:cNvPr id="1026" name="Picture 2" descr="Neapolis University Pafos, Cyprus Adaptive • Inspiring • Today • Education">
            <a:extLst>
              <a:ext uri="{FF2B5EF4-FFF2-40B4-BE49-F238E27FC236}">
                <a16:creationId xmlns:a16="http://schemas.microsoft.com/office/drawing/2014/main" id="{4A89C479-1691-99F0-24E5-26D57F721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822" y="2457450"/>
            <a:ext cx="41910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35F9A63-3251-7EB7-FC8E-AE3ABA4B7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638" y="1977686"/>
            <a:ext cx="2677540" cy="290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972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644610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41750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2078152"/>
                  </p:ext>
                </p:extLst>
              </p:nvPr>
            </p:nvGraphicFramePr>
            <p:xfrm>
              <a:off x="0" y="365761"/>
              <a:ext cx="12192000" cy="5136398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Multi-PAXOS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From now on we will assume that every process plays all 3 PAXOS roles (proposer, acceptor and</a:t>
                          </a:r>
                          <a:r>
                            <a:rPr lang="ru-RU" dirty="0"/>
                            <a:t> </a:t>
                          </a:r>
                          <a:r>
                            <a:rPr lang="en-US" dirty="0"/>
                            <a:t>learner). Moreover, assume there is only one process proposing new values.</a:t>
                          </a:r>
                          <a:endParaRPr lang="ru-RU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The</a:t>
                          </a:r>
                          <a:r>
                            <a:rPr lang="ru-RU" dirty="0"/>
                            <a:t> </a:t>
                          </a:r>
                          <a:r>
                            <a:rPr lang="en-US" dirty="0"/>
                            <a:t>N-</a:t>
                          </a:r>
                          <a:r>
                            <a:rPr lang="en-US" dirty="0" err="1"/>
                            <a:t>th</a:t>
                          </a:r>
                          <a:r>
                            <a:rPr lang="en-US" dirty="0"/>
                            <a:t> step of a replicated journal proceeds this way:</a:t>
                          </a:r>
                          <a:endParaRPr lang="ru-RU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dirty="0"/>
                            <a:t>choose a new epoch number and send prepare(),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dirty="0"/>
                            <a:t>wait for the other processes to reply with</a:t>
                          </a:r>
                          <a:r>
                            <a:rPr lang="ru-RU" dirty="0"/>
                            <a:t> </a:t>
                          </a:r>
                          <a:r>
                            <a:rPr lang="en-US" dirty="0"/>
                            <a:t>promise()s</a:t>
                          </a:r>
                          <a:r>
                            <a:rPr lang="ru-RU" dirty="0"/>
                            <a:t>,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dirty="0"/>
                            <a:t>send propose() with the value of step N,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dirty="0"/>
                            <a:t>wait for the other processes to accept() it,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dirty="0"/>
                            <a:t>send commit() to the other processes to persist the new length of the journal</a:t>
                          </a:r>
                          <a:r>
                            <a:rPr lang="ru-RU" dirty="0"/>
                            <a:t>,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dirty="0"/>
                            <a:t>wait for other processes to confirm the</a:t>
                          </a:r>
                          <a:r>
                            <a:rPr lang="ru-RU" dirty="0"/>
                            <a:t> </a:t>
                          </a:r>
                          <a:r>
                            <a:rPr lang="en-US" dirty="0"/>
                            <a:t>commit()</a:t>
                          </a:r>
                          <a:r>
                            <a:rPr lang="ru-RU" dirty="0"/>
                            <a:t> </a:t>
                          </a:r>
                          <a:r>
                            <a:rPr lang="en-US" dirty="0"/>
                            <a:t>and reply to a client that started the step</a:t>
                          </a:r>
                          <a:r>
                            <a:rPr lang="ru-RU" dirty="0"/>
                            <a:t> </a:t>
                          </a:r>
                          <a:r>
                            <a:rPr lang="en-US" dirty="0"/>
                            <a:t>N.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04297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Idea</a:t>
                          </a:r>
                          <a:r>
                            <a:rPr lang="en-US" b="0" dirty="0"/>
                            <a:t>: a proposer may do steps 1 and</a:t>
                          </a:r>
                          <a:r>
                            <a:rPr lang="ru-RU" b="0" dirty="0"/>
                            <a:t> </a:t>
                          </a:r>
                          <a:r>
                            <a:rPr lang="en-US" b="0" dirty="0"/>
                            <a:t>2 only once, and then loop through steps 3 to 6 until receiving a NACK</a:t>
                          </a:r>
                          <a:r>
                            <a:rPr lang="ru-RU" b="0" dirty="0"/>
                            <a:t>. </a:t>
                          </a:r>
                          <a:r>
                            <a:rPr lang="en-US" b="0" dirty="0"/>
                            <a:t>A NACK means that another participant decided to become the distinguished proposer and a proposer election must be repeated.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To prove the correctness, one can</a:t>
                          </a:r>
                          <a:r>
                            <a:rPr lang="en-US" b="0" baseline="0" dirty="0"/>
                            <a:t> interpret the loop over steps 3 to 6 as a single round of </a:t>
                          </a:r>
                          <a:r>
                            <a:rPr lang="en-US" b="0" dirty="0"/>
                            <a:t>PAXOS that selects</a:t>
                          </a:r>
                          <a:r>
                            <a:rPr lang="en-US" b="0" baseline="0" dirty="0"/>
                            <a:t> a value “transitions to make in steps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baseline="0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baseline="0" dirty="0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baseline="0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baseline="0" dirty="0"/>
                            <a:t> through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baseline="0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baseline="0" dirty="0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baseline="0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baseline="0" dirty="0"/>
                            <a:t>” where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ru-RU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/>
                            <a:t> is the last round</a:t>
                          </a:r>
                          <a:r>
                            <a:rPr lang="en-US" b="0" baseline="0" dirty="0"/>
                            <a:t> number where </a:t>
                          </a:r>
                          <a:r>
                            <a:rPr lang="en-US" b="0" dirty="0"/>
                            <a:t>step 6 succeeded.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180108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This way most appends to the journal needs only 2 </a:t>
                          </a:r>
                          <a:r>
                            <a:rPr lang="en-US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fsync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()</a:t>
                          </a:r>
                          <a:r>
                            <a:rPr lang="en-US" dirty="0"/>
                            <a:t>s instead of 4.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76652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2078152"/>
                  </p:ext>
                </p:extLst>
              </p:nvPr>
            </p:nvGraphicFramePr>
            <p:xfrm>
              <a:off x="0" y="365761"/>
              <a:ext cx="12192000" cy="5136398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Multi-PAXOS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346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From now on we will assume that every process plays all 3 PAXOS roles (proposer, acceptor and</a:t>
                          </a:r>
                          <a:r>
                            <a:rPr lang="ru-RU" dirty="0"/>
                            <a:t> </a:t>
                          </a:r>
                          <a:r>
                            <a:rPr lang="en-US" dirty="0"/>
                            <a:t>learner). Moreover, assume there is only one process proposing new values.</a:t>
                          </a:r>
                          <a:endParaRPr lang="ru-RU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The</a:t>
                          </a:r>
                          <a:r>
                            <a:rPr lang="ru-RU" dirty="0"/>
                            <a:t> </a:t>
                          </a:r>
                          <a:r>
                            <a:rPr lang="en-US" dirty="0"/>
                            <a:t>N-</a:t>
                          </a:r>
                          <a:r>
                            <a:rPr lang="en-US" dirty="0" err="1"/>
                            <a:t>th</a:t>
                          </a:r>
                          <a:r>
                            <a:rPr lang="en-US" dirty="0"/>
                            <a:t> step of a replicated journal proceeds this way:</a:t>
                          </a:r>
                          <a:endParaRPr lang="ru-RU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dirty="0"/>
                            <a:t>choose a new epoch number and send prepare(),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dirty="0"/>
                            <a:t>wait for the other processes to reply with</a:t>
                          </a:r>
                          <a:r>
                            <a:rPr lang="ru-RU" dirty="0"/>
                            <a:t> </a:t>
                          </a:r>
                          <a:r>
                            <a:rPr lang="en-US" dirty="0"/>
                            <a:t>promise()s</a:t>
                          </a:r>
                          <a:r>
                            <a:rPr lang="ru-RU" dirty="0"/>
                            <a:t>,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dirty="0"/>
                            <a:t>send propose() with the value of step N,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dirty="0"/>
                            <a:t>wait for the other processes to accept() it,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dirty="0"/>
                            <a:t>send commit() to the other processes to persist the new length of the journal</a:t>
                          </a:r>
                          <a:r>
                            <a:rPr lang="ru-RU" dirty="0"/>
                            <a:t>,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dirty="0"/>
                            <a:t>wait for other processes to confirm the</a:t>
                          </a:r>
                          <a:r>
                            <a:rPr lang="ru-RU" dirty="0"/>
                            <a:t> </a:t>
                          </a:r>
                          <a:r>
                            <a:rPr lang="en-US" dirty="0"/>
                            <a:t>commit()</a:t>
                          </a:r>
                          <a:r>
                            <a:rPr lang="ru-RU" dirty="0"/>
                            <a:t> </a:t>
                          </a:r>
                          <a:r>
                            <a:rPr lang="en-US" dirty="0"/>
                            <a:t>and reply to a client that started the step</a:t>
                          </a:r>
                          <a:r>
                            <a:rPr lang="ru-RU" dirty="0"/>
                            <a:t> </a:t>
                          </a:r>
                          <a:r>
                            <a:rPr lang="en-US" dirty="0"/>
                            <a:t>N.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0429739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227586" r="-104" b="-31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180108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This way most appends to the journal needs only 2 </a:t>
                          </a:r>
                          <a:r>
                            <a:rPr lang="en-US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fsync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()</a:t>
                          </a:r>
                          <a:r>
                            <a:rPr lang="en-US" dirty="0"/>
                            <a:t>s instead of 4.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766522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80870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623993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015356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551307"/>
              </p:ext>
            </p:extLst>
          </p:nvPr>
        </p:nvGraphicFramePr>
        <p:xfrm>
          <a:off x="0" y="365761"/>
          <a:ext cx="12192000" cy="431343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Multi-PAXOS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From now on we will assume that every process plays all 3 PAXOS roles (proposer, acceptor and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learner). Moreover, assume there is only one process proposing new values.</a:t>
                      </a:r>
                      <a:endParaRPr lang="ru-RU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The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N-</a:t>
                      </a:r>
                      <a:r>
                        <a:rPr lang="en-US" dirty="0" err="1"/>
                        <a:t>th</a:t>
                      </a:r>
                      <a:r>
                        <a:rPr lang="en-US" dirty="0"/>
                        <a:t> step of a replicated journal proceeds this way:</a:t>
                      </a:r>
                      <a:endParaRPr lang="ru-RU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/>
                        <a:t>choose a new epoch number and send prepare(),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/>
                        <a:t>wait for the other processes to reply with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promise()s</a:t>
                      </a:r>
                      <a:r>
                        <a:rPr lang="ru-RU" dirty="0"/>
                        <a:t>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/>
                        <a:t>send propose() with the value of step N,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/>
                        <a:t>wait for the other processes to accept() it,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/>
                        <a:t>send commit() to the other processes to persist the new length of the journal</a:t>
                      </a:r>
                      <a:r>
                        <a:rPr lang="ru-RU" dirty="0"/>
                        <a:t>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/>
                        <a:t>wait for other processes to confirm the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commit()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and reply to a client that started the step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297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b="1" dirty="0"/>
                        <a:t>Idea</a:t>
                      </a:r>
                      <a:r>
                        <a:rPr lang="en-US" b="0" dirty="0"/>
                        <a:t>: the number of </a:t>
                      </a:r>
                      <a:r>
                        <a:rPr lang="en-US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fsync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r>
                        <a:rPr lang="en-US" b="0" dirty="0"/>
                        <a:t>s can be reduced further if every iteration of steps 3 to 6 processes a batch of requests instead of single requests. This is possible if a service has multiple clients, and the request queue is always deep enough.</a:t>
                      </a:r>
                      <a:endParaRPr lang="ru-R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80108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b="1" dirty="0"/>
                        <a:t>Question</a:t>
                      </a:r>
                      <a:r>
                        <a:rPr lang="ru-RU" b="0" dirty="0"/>
                        <a:t>: </a:t>
                      </a:r>
                      <a:r>
                        <a:rPr lang="en-US" b="0" dirty="0"/>
                        <a:t>how to choose the batch sizes? – Adaptive batching.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559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752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84239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5744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2986016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It is </a:t>
                          </a:r>
                          <a:r>
                            <a:rPr lang="en-US" sz="1800" b="1" dirty="0"/>
                            <a:t>not</a:t>
                          </a:r>
                          <a:r>
                            <a:rPr lang="en-US" sz="1800" dirty="0"/>
                            <a:t> possible that a majority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of acceptors accepted a value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and then some of them accepted a different value</a:t>
                          </a:r>
                          <a:br>
                            <a:rPr lang="en-US" sz="1800" dirty="0"/>
                          </a:b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baseline="0" dirty="0"/>
                            <a:t> </a:t>
                          </a:r>
                          <a:r>
                            <a:rPr lang="en-US" sz="1800" baseline="0" dirty="0"/>
                            <a:t>with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and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2986016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80392" r="-104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1301142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159893"/>
            <a:ext cx="1326456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/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A7AF36-F431-0C47-A2FE-6D51E2EB74FA}"/>
              </a:ext>
            </a:extLst>
          </p:cNvPr>
          <p:cNvCxnSpPr>
            <a:cxnSpLocks/>
          </p:cNvCxnSpPr>
          <p:nvPr/>
        </p:nvCxnSpPr>
        <p:spPr>
          <a:xfrm flipH="1" flipV="1">
            <a:off x="0" y="5580669"/>
            <a:ext cx="1326457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/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84B5DBE4-86E9-3C46-BF5C-97CCCC94ACA4}"/>
              </a:ext>
            </a:extLst>
          </p:cNvPr>
          <p:cNvSpPr/>
          <p:nvPr/>
        </p:nvSpPr>
        <p:spPr>
          <a:xfrm>
            <a:off x="3489397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7B57AE-8ECE-4347-BF78-ABEA9A8732D1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5304844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/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blipFill>
                <a:blip r:embed="rId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40C249-A6C2-CC49-B986-E98EEFC1BA19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2976833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E82A86-67B7-FF4D-8365-533EE4FDC4E7}"/>
              </a:ext>
            </a:extLst>
          </p:cNvPr>
          <p:cNvSpPr txBox="1"/>
          <p:nvPr/>
        </p:nvSpPr>
        <p:spPr>
          <a:xfrm>
            <a:off x="3323127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P’</a:t>
            </a:r>
            <a:endParaRPr lang="ru-RU" dirty="0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7768ADCC-9561-8145-8414-BB55A23FF892}"/>
              </a:ext>
            </a:extLst>
          </p:cNvPr>
          <p:cNvSpPr/>
          <p:nvPr/>
        </p:nvSpPr>
        <p:spPr>
          <a:xfrm>
            <a:off x="5858989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/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/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/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blipFill>
                <a:blip r:embed="rId10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07A3060-0D51-D447-BDBE-1F82443814D2}"/>
              </a:ext>
            </a:extLst>
          </p:cNvPr>
          <p:cNvCxnSpPr>
            <a:cxnSpLocks/>
          </p:cNvCxnSpPr>
          <p:nvPr/>
        </p:nvCxnSpPr>
        <p:spPr>
          <a:xfrm flipH="1">
            <a:off x="3527364" y="4007456"/>
            <a:ext cx="2358820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0649CE2-F5A0-E44C-BC05-E1D1597544C8}"/>
              </a:ext>
            </a:extLst>
          </p:cNvPr>
          <p:cNvCxnSpPr>
            <a:cxnSpLocks/>
          </p:cNvCxnSpPr>
          <p:nvPr/>
        </p:nvCxnSpPr>
        <p:spPr>
          <a:xfrm>
            <a:off x="5886184" y="3509024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EE7105-B840-8943-B8B2-4A3B892B9264}"/>
                  </a:ext>
                </a:extLst>
              </p:cNvPr>
              <p:cNvSpPr txBox="1"/>
              <p:nvPr/>
            </p:nvSpPr>
            <p:spPr>
              <a:xfrm>
                <a:off x="5886184" y="3139692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EE7105-B840-8943-B8B2-4A3B892B9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184" y="3139692"/>
                <a:ext cx="1417696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4E234A3-C7D2-2D43-8C79-4AE1CD22166C}"/>
              </a:ext>
            </a:extLst>
          </p:cNvPr>
          <p:cNvCxnSpPr>
            <a:cxnSpLocks/>
          </p:cNvCxnSpPr>
          <p:nvPr/>
        </p:nvCxnSpPr>
        <p:spPr>
          <a:xfrm flipH="1">
            <a:off x="3514766" y="4777627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7C63A7-8071-714B-8FAB-85B0AB9D267A}"/>
                  </a:ext>
                </a:extLst>
              </p:cNvPr>
              <p:cNvSpPr txBox="1"/>
              <p:nvPr/>
            </p:nvSpPr>
            <p:spPr>
              <a:xfrm>
                <a:off x="3597578" y="4467287"/>
                <a:ext cx="22760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7C63A7-8071-714B-8FAB-85B0AB9D2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578" y="4467287"/>
                <a:ext cx="2276008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4F11E2-8833-B745-8510-01ED5B04A43B}"/>
                  </a:ext>
                </a:extLst>
              </p:cNvPr>
              <p:cNvSpPr txBox="1"/>
              <p:nvPr/>
            </p:nvSpPr>
            <p:spPr>
              <a:xfrm>
                <a:off x="7273354" y="1583431"/>
                <a:ext cx="4993931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Last time we’ve proven the following statement:</a:t>
                </a:r>
                <a:endParaRPr lang="ru-RU" dirty="0"/>
              </a:p>
              <a:p>
                <a:endParaRPr lang="ru-RU" dirty="0"/>
              </a:p>
              <a:p>
                <a:r>
                  <a:rPr lang="en-US" dirty="0"/>
                  <a:t>If a value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was chosen in epoch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then all</a:t>
                </a:r>
                <a:br>
                  <a:rPr lang="en-US" dirty="0"/>
                </a:br>
                <a:r>
                  <a:rPr lang="en-US" dirty="0"/>
                  <a:t>subsequent messages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&gt; 0</m:t>
                    </m:r>
                  </m:oMath>
                </a14:m>
                <a:r>
                  <a:rPr lang="en-US" dirty="0"/>
                  <a:t>,</a:t>
                </a:r>
                <a:br>
                  <a:rPr lang="ru-RU" dirty="0"/>
                </a:br>
                <a:r>
                  <a:rPr lang="en-US" dirty="0"/>
                  <a:t>propose the same value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4F11E2-8833-B745-8510-01ED5B04A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354" y="1583431"/>
                <a:ext cx="4993931" cy="1477328"/>
              </a:xfrm>
              <a:prstGeom prst="rect">
                <a:avLst/>
              </a:prstGeom>
              <a:blipFill>
                <a:blip r:embed="rId13"/>
                <a:stretch>
                  <a:fillRect l="-1015" t="-1709" b="-5983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7361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262565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96907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4986567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It is </a:t>
                          </a:r>
                          <a:r>
                            <a:rPr lang="en-US" sz="1800" b="1" dirty="0"/>
                            <a:t>not</a:t>
                          </a:r>
                          <a:r>
                            <a:rPr lang="en-US" sz="1800" dirty="0"/>
                            <a:t> possible that a majority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of acceptors accepted a value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and then some of them accepted a different value</a:t>
                          </a:r>
                          <a:br>
                            <a:rPr lang="en-US" sz="1800" dirty="0"/>
                          </a:b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baseline="0" dirty="0"/>
                            <a:t> </a:t>
                          </a:r>
                          <a:r>
                            <a:rPr lang="en-US" sz="1800" baseline="0" dirty="0"/>
                            <a:t>with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and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4986567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80392" r="-104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1301142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159893"/>
            <a:ext cx="1326456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/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A7AF36-F431-0C47-A2FE-6D51E2EB74FA}"/>
              </a:ext>
            </a:extLst>
          </p:cNvPr>
          <p:cNvCxnSpPr>
            <a:cxnSpLocks/>
          </p:cNvCxnSpPr>
          <p:nvPr/>
        </p:nvCxnSpPr>
        <p:spPr>
          <a:xfrm flipH="1" flipV="1">
            <a:off x="0" y="5580669"/>
            <a:ext cx="1326457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/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84B5DBE4-86E9-3C46-BF5C-97CCCC94ACA4}"/>
              </a:ext>
            </a:extLst>
          </p:cNvPr>
          <p:cNvSpPr/>
          <p:nvPr/>
        </p:nvSpPr>
        <p:spPr>
          <a:xfrm>
            <a:off x="3489397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7B57AE-8ECE-4347-BF78-ABEA9A8732D1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5304844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/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blipFill>
                <a:blip r:embed="rId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40C249-A6C2-CC49-B986-E98EEFC1BA19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2976833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E82A86-67B7-FF4D-8365-533EE4FDC4E7}"/>
              </a:ext>
            </a:extLst>
          </p:cNvPr>
          <p:cNvSpPr txBox="1"/>
          <p:nvPr/>
        </p:nvSpPr>
        <p:spPr>
          <a:xfrm>
            <a:off x="3323127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P’</a:t>
            </a:r>
            <a:endParaRPr lang="ru-RU" dirty="0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7768ADCC-9561-8145-8414-BB55A23FF892}"/>
              </a:ext>
            </a:extLst>
          </p:cNvPr>
          <p:cNvSpPr/>
          <p:nvPr/>
        </p:nvSpPr>
        <p:spPr>
          <a:xfrm>
            <a:off x="5858989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/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/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/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blipFill>
                <a:blip r:embed="rId10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07A3060-0D51-D447-BDBE-1F82443814D2}"/>
              </a:ext>
            </a:extLst>
          </p:cNvPr>
          <p:cNvCxnSpPr>
            <a:cxnSpLocks/>
          </p:cNvCxnSpPr>
          <p:nvPr/>
        </p:nvCxnSpPr>
        <p:spPr>
          <a:xfrm flipH="1">
            <a:off x="3527364" y="4007456"/>
            <a:ext cx="2358820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0649CE2-F5A0-E44C-BC05-E1D1597544C8}"/>
              </a:ext>
            </a:extLst>
          </p:cNvPr>
          <p:cNvCxnSpPr>
            <a:cxnSpLocks/>
          </p:cNvCxnSpPr>
          <p:nvPr/>
        </p:nvCxnSpPr>
        <p:spPr>
          <a:xfrm>
            <a:off x="5886184" y="3509024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EE7105-B840-8943-B8B2-4A3B892B9264}"/>
                  </a:ext>
                </a:extLst>
              </p:cNvPr>
              <p:cNvSpPr txBox="1"/>
              <p:nvPr/>
            </p:nvSpPr>
            <p:spPr>
              <a:xfrm>
                <a:off x="5886184" y="3139692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EE7105-B840-8943-B8B2-4A3B892B9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184" y="3139692"/>
                <a:ext cx="1417696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4E234A3-C7D2-2D43-8C79-4AE1CD22166C}"/>
              </a:ext>
            </a:extLst>
          </p:cNvPr>
          <p:cNvCxnSpPr>
            <a:cxnSpLocks/>
          </p:cNvCxnSpPr>
          <p:nvPr/>
        </p:nvCxnSpPr>
        <p:spPr>
          <a:xfrm flipH="1">
            <a:off x="3514766" y="4777627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7C63A7-8071-714B-8FAB-85B0AB9D267A}"/>
                  </a:ext>
                </a:extLst>
              </p:cNvPr>
              <p:cNvSpPr txBox="1"/>
              <p:nvPr/>
            </p:nvSpPr>
            <p:spPr>
              <a:xfrm>
                <a:off x="3597578" y="4467287"/>
                <a:ext cx="22760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7C63A7-8071-714B-8FAB-85B0AB9D2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578" y="4467287"/>
                <a:ext cx="2276008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4F11E2-8833-B745-8510-01ED5B04A43B}"/>
                  </a:ext>
                </a:extLst>
              </p:cNvPr>
              <p:cNvSpPr txBox="1"/>
              <p:nvPr/>
            </p:nvSpPr>
            <p:spPr>
              <a:xfrm>
                <a:off x="7273354" y="1583431"/>
                <a:ext cx="4941033" cy="317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Last time we’ve proven the following statement:</a:t>
                </a:r>
                <a:endParaRPr lang="ru-RU" dirty="0"/>
              </a:p>
              <a:p>
                <a:endParaRPr lang="ru-RU" dirty="0"/>
              </a:p>
              <a:p>
                <a:r>
                  <a:rPr lang="en-US" dirty="0"/>
                  <a:t>If a value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was chosen in epoch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then all</a:t>
                </a:r>
                <a:br>
                  <a:rPr lang="en-US" dirty="0"/>
                </a:br>
                <a:r>
                  <a:rPr lang="en-US" dirty="0"/>
                  <a:t>subsequent messages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&gt; 0</m:t>
                    </m:r>
                  </m:oMath>
                </a14:m>
                <a:r>
                  <a:rPr lang="en-US" dirty="0"/>
                  <a:t>,</a:t>
                </a:r>
                <a:br>
                  <a:rPr lang="ru-RU" dirty="0"/>
                </a:br>
                <a:r>
                  <a:rPr lang="en-US" dirty="0"/>
                  <a:t>propose the same value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.</a:t>
                </a:r>
                <a:endParaRPr lang="ru-RU" dirty="0"/>
              </a:p>
              <a:p>
                <a:endParaRPr lang="ru-RU" sz="2000" dirty="0"/>
              </a:p>
              <a:p>
                <a:r>
                  <a:rPr lang="en-US" dirty="0"/>
                  <a:t>Indeed: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func>
                  </m:oMath>
                </a14:m>
                <a:r>
                  <a:rPr lang="en-US" dirty="0"/>
                  <a:t> must be sent</a:t>
                </a:r>
                <a:br>
                  <a:rPr lang="ru-RU" dirty="0"/>
                </a:br>
                <a:r>
                  <a:rPr lang="en-US" dirty="0"/>
                  <a:t>to a majority of acceptors, so it must be sent to</a:t>
                </a:r>
                <a:br>
                  <a:rPr lang="ru-RU" dirty="0"/>
                </a:br>
                <a:r>
                  <a:rPr lang="en-US" dirty="0"/>
                  <a:t>at least one acceptor from the majority that</a:t>
                </a:r>
                <a:br>
                  <a:rPr lang="en-US" dirty="0"/>
                </a:br>
                <a:r>
                  <a:rPr lang="en-US" dirty="0"/>
                  <a:t>accepted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Last time we’ve shown that</a:t>
                </a:r>
                <a:br>
                  <a:rPr lang="en-US" dirty="0"/>
                </a:br>
                <a:r>
                  <a:rPr lang="en-US" dirty="0"/>
                  <a:t>such scenario is not possible</a:t>
                </a:r>
                <a:r>
                  <a:rPr lang="ru-RU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4F11E2-8833-B745-8510-01ED5B04A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354" y="1583431"/>
                <a:ext cx="4941033" cy="3170099"/>
              </a:xfrm>
              <a:prstGeom prst="rect">
                <a:avLst/>
              </a:prstGeom>
              <a:blipFill>
                <a:blip r:embed="rId13"/>
                <a:stretch>
                  <a:fillRect l="-1026" t="-797" b="-1992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2480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832598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824585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1464785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It is </a:t>
                          </a:r>
                          <a:r>
                            <a:rPr lang="en-US" sz="1800" b="1" dirty="0"/>
                            <a:t>not</a:t>
                          </a:r>
                          <a:r>
                            <a:rPr lang="en-US" sz="1800" dirty="0"/>
                            <a:t> possible that a majority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of acceptors accepted a value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and then some of them accepted a different value</a:t>
                          </a:r>
                          <a:br>
                            <a:rPr lang="en-US" sz="1800" dirty="0"/>
                          </a:b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baseline="0" dirty="0"/>
                            <a:t> </a:t>
                          </a:r>
                          <a:r>
                            <a:rPr lang="en-US" sz="1800" baseline="0" dirty="0"/>
                            <a:t>with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and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1464785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80392" r="-104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1301142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159893"/>
            <a:ext cx="1326456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/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A7AF36-F431-0C47-A2FE-6D51E2EB74FA}"/>
              </a:ext>
            </a:extLst>
          </p:cNvPr>
          <p:cNvCxnSpPr>
            <a:cxnSpLocks/>
          </p:cNvCxnSpPr>
          <p:nvPr/>
        </p:nvCxnSpPr>
        <p:spPr>
          <a:xfrm flipH="1" flipV="1">
            <a:off x="0" y="5580669"/>
            <a:ext cx="1326457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/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84B5DBE4-86E9-3C46-BF5C-97CCCC94ACA4}"/>
              </a:ext>
            </a:extLst>
          </p:cNvPr>
          <p:cNvSpPr/>
          <p:nvPr/>
        </p:nvSpPr>
        <p:spPr>
          <a:xfrm>
            <a:off x="3489397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7B57AE-8ECE-4347-BF78-ABEA9A8732D1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5304844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/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blipFill>
                <a:blip r:embed="rId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40C249-A6C2-CC49-B986-E98EEFC1BA19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2976833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E82A86-67B7-FF4D-8365-533EE4FDC4E7}"/>
              </a:ext>
            </a:extLst>
          </p:cNvPr>
          <p:cNvSpPr txBox="1"/>
          <p:nvPr/>
        </p:nvSpPr>
        <p:spPr>
          <a:xfrm>
            <a:off x="3323127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P’</a:t>
            </a:r>
            <a:endParaRPr lang="ru-RU" dirty="0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7768ADCC-9561-8145-8414-BB55A23FF892}"/>
              </a:ext>
            </a:extLst>
          </p:cNvPr>
          <p:cNvSpPr/>
          <p:nvPr/>
        </p:nvSpPr>
        <p:spPr>
          <a:xfrm>
            <a:off x="5858989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/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/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/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blipFill>
                <a:blip r:embed="rId10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07A3060-0D51-D447-BDBE-1F82443814D2}"/>
              </a:ext>
            </a:extLst>
          </p:cNvPr>
          <p:cNvCxnSpPr>
            <a:cxnSpLocks/>
          </p:cNvCxnSpPr>
          <p:nvPr/>
        </p:nvCxnSpPr>
        <p:spPr>
          <a:xfrm flipH="1">
            <a:off x="3527364" y="4007456"/>
            <a:ext cx="2358820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0649CE2-F5A0-E44C-BC05-E1D1597544C8}"/>
              </a:ext>
            </a:extLst>
          </p:cNvPr>
          <p:cNvCxnSpPr>
            <a:cxnSpLocks/>
          </p:cNvCxnSpPr>
          <p:nvPr/>
        </p:nvCxnSpPr>
        <p:spPr>
          <a:xfrm>
            <a:off x="5886184" y="3509024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EE7105-B840-8943-B8B2-4A3B892B9264}"/>
                  </a:ext>
                </a:extLst>
              </p:cNvPr>
              <p:cNvSpPr txBox="1"/>
              <p:nvPr/>
            </p:nvSpPr>
            <p:spPr>
              <a:xfrm>
                <a:off x="5886184" y="3139692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EE7105-B840-8943-B8B2-4A3B892B9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184" y="3139692"/>
                <a:ext cx="1417696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4E234A3-C7D2-2D43-8C79-4AE1CD22166C}"/>
              </a:ext>
            </a:extLst>
          </p:cNvPr>
          <p:cNvCxnSpPr>
            <a:cxnSpLocks/>
          </p:cNvCxnSpPr>
          <p:nvPr/>
        </p:nvCxnSpPr>
        <p:spPr>
          <a:xfrm flipH="1">
            <a:off x="3514766" y="4777627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7C63A7-8071-714B-8FAB-85B0AB9D267A}"/>
                  </a:ext>
                </a:extLst>
              </p:cNvPr>
              <p:cNvSpPr txBox="1"/>
              <p:nvPr/>
            </p:nvSpPr>
            <p:spPr>
              <a:xfrm>
                <a:off x="3597578" y="4467287"/>
                <a:ext cx="22760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7C63A7-8071-714B-8FAB-85B0AB9D2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578" y="4467287"/>
                <a:ext cx="2276008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4F11E2-8833-B745-8510-01ED5B04A43B}"/>
                  </a:ext>
                </a:extLst>
              </p:cNvPr>
              <p:cNvSpPr txBox="1"/>
              <p:nvPr/>
            </p:nvSpPr>
            <p:spPr>
              <a:xfrm>
                <a:off x="7273354" y="1583431"/>
                <a:ext cx="4941033" cy="45550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Last time we’ve proven the following statement:</a:t>
                </a:r>
                <a:endParaRPr lang="ru-RU" dirty="0"/>
              </a:p>
              <a:p>
                <a:endParaRPr lang="ru-RU" dirty="0"/>
              </a:p>
              <a:p>
                <a:r>
                  <a:rPr lang="en-US" dirty="0"/>
                  <a:t>If a value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was chosen in epoch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then all</a:t>
                </a:r>
                <a:br>
                  <a:rPr lang="en-US" dirty="0"/>
                </a:br>
                <a:r>
                  <a:rPr lang="en-US" dirty="0"/>
                  <a:t>subsequent messages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&gt; 0</m:t>
                    </m:r>
                  </m:oMath>
                </a14:m>
                <a:r>
                  <a:rPr lang="en-US" dirty="0"/>
                  <a:t>,</a:t>
                </a:r>
                <a:br>
                  <a:rPr lang="ru-RU" dirty="0"/>
                </a:br>
                <a:r>
                  <a:rPr lang="en-US" dirty="0"/>
                  <a:t>propose the same value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.</a:t>
                </a:r>
                <a:endParaRPr lang="ru-RU" dirty="0"/>
              </a:p>
              <a:p>
                <a:endParaRPr lang="ru-RU" sz="2000" dirty="0"/>
              </a:p>
              <a:p>
                <a:r>
                  <a:rPr lang="en-US" dirty="0"/>
                  <a:t>Indeed: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func>
                  </m:oMath>
                </a14:m>
                <a:r>
                  <a:rPr lang="en-US" dirty="0"/>
                  <a:t> must be sent</a:t>
                </a:r>
                <a:br>
                  <a:rPr lang="ru-RU" dirty="0"/>
                </a:br>
                <a:r>
                  <a:rPr lang="en-US" dirty="0"/>
                  <a:t>to a majority of acceptors, so it must be sent to</a:t>
                </a:r>
                <a:br>
                  <a:rPr lang="ru-RU" dirty="0"/>
                </a:br>
                <a:r>
                  <a:rPr lang="en-US" dirty="0"/>
                  <a:t>at least one acceptor from the majority that</a:t>
                </a:r>
                <a:br>
                  <a:rPr lang="en-US" dirty="0"/>
                </a:br>
                <a:r>
                  <a:rPr lang="en-US" dirty="0"/>
                  <a:t>accepted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Last time we’ve shown that</a:t>
                </a:r>
                <a:br>
                  <a:rPr lang="en-US" dirty="0"/>
                </a:br>
                <a:r>
                  <a:rPr lang="en-US" dirty="0"/>
                  <a:t>such scenario is not possible</a:t>
                </a:r>
                <a:r>
                  <a:rPr lang="ru-RU" dirty="0"/>
                  <a:t>.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Conversely, if it is not possible to send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func>
                  </m:oMath>
                </a14:m>
                <a:r>
                  <a:rPr lang="en-US" dirty="0"/>
                  <a:t> to an acceptor that</a:t>
                </a:r>
                <a:br>
                  <a:rPr lang="en-US" dirty="0"/>
                </a:br>
                <a:r>
                  <a:rPr lang="en-US" dirty="0"/>
                  <a:t>had already accepted v, then PAXOS chooses at</a:t>
                </a:r>
                <a:br>
                  <a:rPr lang="en-US" dirty="0"/>
                </a:br>
                <a:r>
                  <a:rPr lang="en-US" dirty="0"/>
                  <a:t>most one value out of proposed values.</a:t>
                </a:r>
                <a:endParaRPr lang="ru-RU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4F11E2-8833-B745-8510-01ED5B04A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354" y="1583431"/>
                <a:ext cx="4941033" cy="4555093"/>
              </a:xfrm>
              <a:prstGeom prst="rect">
                <a:avLst/>
              </a:prstGeom>
              <a:blipFill>
                <a:blip r:embed="rId13"/>
                <a:stretch>
                  <a:fillRect l="-1026" t="-556" b="-1111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8333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660260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520516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8321174"/>
                  </p:ext>
                </p:extLst>
              </p:nvPr>
            </p:nvGraphicFramePr>
            <p:xfrm>
              <a:off x="0" y="365761"/>
              <a:ext cx="12192000" cy="469392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err="1"/>
                            <a:t>Generalised</a:t>
                          </a:r>
                          <a:r>
                            <a:rPr lang="en-US" sz="2400" dirty="0"/>
                            <a:t> quorums</a:t>
                          </a:r>
                          <a:endParaRPr lang="ru-RU" sz="2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The algorithm of a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proposer</a:t>
                          </a:r>
                          <a:r>
                            <a:rPr lang="ru-RU" sz="1700" dirty="0"/>
                            <a:t>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Choose an epoch number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 that was not used earlier.</a:t>
                          </a: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Send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to all acceptors. It is a request to ignore requests</a:t>
                          </a:r>
                          <a:r>
                            <a:rPr lang="en-US" sz="1700" baseline="0" dirty="0"/>
                            <a:t> with the epoch number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&lt;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Wait</a:t>
                          </a:r>
                          <a:r>
                            <a:rPr lang="en-US" sz="1700" baseline="0" dirty="0"/>
                            <a:t> for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from a majority of acceptors and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b="1" dirty="0"/>
                            <a:t>remember a value</a:t>
                          </a:r>
                          <a:r>
                            <a:rPr lang="ru-RU" sz="17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b="1" i="1" baseline="0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700" b="1" dirty="0"/>
                            <a:t> with the highest epoch number</a:t>
                          </a:r>
                          <a:r>
                            <a:rPr lang="ru-RU" sz="1700" dirty="0"/>
                            <a:t>.</a:t>
                          </a:r>
                          <a:r>
                            <a:rPr lang="ru-RU" sz="1700" baseline="0" dirty="0"/>
                            <a:t> </a:t>
                          </a:r>
                          <a:r>
                            <a:rPr lang="en-US" sz="1700" baseline="0" dirty="0"/>
                            <a:t>If all replies have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𝑛𝑖𝑙</m:t>
                              </m:r>
                            </m:oMath>
                          </a14:m>
                          <a:r>
                            <a:rPr lang="en-US" sz="1700" dirty="0"/>
                            <a:t>, the proposer may</a:t>
                          </a:r>
                          <a:r>
                            <a:rPr lang="en-US" sz="1700" baseline="0" dirty="0"/>
                            <a:t> propose its value.</a:t>
                          </a:r>
                          <a:endParaRPr lang="ru-RU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baseline="0" dirty="0"/>
                            <a:t>Send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baseline="0" smtClean="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baseline="0" dirty="0"/>
                            <a:t> to all acceptors </a:t>
                          </a:r>
                          <a:r>
                            <a:rPr lang="en-US" sz="1700" b="1" baseline="0" dirty="0"/>
                            <a:t>that have replied with a promise</a:t>
                          </a:r>
                          <a:r>
                            <a:rPr lang="en-US" sz="1700" baseline="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baseline="0" dirty="0"/>
                            <a:t>Wait for</a:t>
                          </a:r>
                          <a:r>
                            <a:rPr lang="ru-RU" sz="17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700" i="1" baseline="0" dirty="0" smtClean="0">
                                  <a:latin typeface="Cambria Math" panose="02040503050406030204" pitchFamily="18" charset="0"/>
                                </a:rPr>
                                <m:t>accept</m:t>
                              </m:r>
                              <m:r>
                                <a:rPr lang="en-US" sz="1700" i="1" baseline="0" dirty="0" smtClean="0">
                                  <a:latin typeface="Cambria Math" panose="02040503050406030204" pitchFamily="18" charset="0"/>
                                </a:rPr>
                                <m:t>()</m:t>
                              </m:r>
                            </m:oMath>
                          </a14:m>
                          <a:r>
                            <a:rPr lang="en-US" sz="1700" baseline="0" dirty="0"/>
                            <a:t> from a majority of acceptors</a:t>
                          </a:r>
                          <a:r>
                            <a:rPr lang="ru-RU" sz="1700" baseline="0" dirty="0"/>
                            <a:t>.</a:t>
                          </a:r>
                          <a:endParaRPr lang="en-US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ru-RU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baseline="0" dirty="0"/>
                            <a:t>If timed out, go to</a:t>
                          </a:r>
                          <a:r>
                            <a:rPr lang="ru-RU" sz="1700" baseline="0" dirty="0"/>
                            <a:t> </a:t>
                          </a:r>
                          <a:r>
                            <a:rPr lang="en-US" sz="1700" baseline="0" dirty="0"/>
                            <a:t>#1.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If a value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err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700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700" i="1" dirty="0" err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7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/>
                            <a:t> was chosen in epoch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 then all</a:t>
                          </a:r>
                          <a:r>
                            <a:rPr lang="en-US" sz="1700" baseline="0" dirty="0"/>
                            <a:t> </a:t>
                          </a:r>
                          <a:r>
                            <a:rPr lang="en-US" sz="1700" dirty="0"/>
                            <a:t>subsequent messages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ru-RU" sz="17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 &gt; 0</m:t>
                              </m:r>
                            </m:oMath>
                          </a14:m>
                          <a:r>
                            <a:rPr lang="en-US" sz="1700" dirty="0"/>
                            <a:t>,</a:t>
                          </a:r>
                          <a:r>
                            <a:rPr lang="en-US" sz="1700" baseline="0" dirty="0"/>
                            <a:t> </a:t>
                          </a:r>
                          <a:r>
                            <a:rPr lang="en-US" sz="1700" dirty="0"/>
                            <a:t>propose the same value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8321174"/>
                  </p:ext>
                </p:extLst>
              </p:nvPr>
            </p:nvGraphicFramePr>
            <p:xfrm>
              <a:off x="0" y="365761"/>
              <a:ext cx="12192000" cy="469392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err="1"/>
                            <a:t>Generalised</a:t>
                          </a:r>
                          <a:r>
                            <a:rPr lang="en-US" sz="2400" dirty="0"/>
                            <a:t> quorums</a:t>
                          </a:r>
                          <a:endParaRPr lang="ru-RU" sz="2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3672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11940" r="-100208" b="-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1940" r="-208" b="-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73085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092843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583975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9619937"/>
                  </p:ext>
                </p:extLst>
              </p:nvPr>
            </p:nvGraphicFramePr>
            <p:xfrm>
              <a:off x="0" y="365761"/>
              <a:ext cx="12192000" cy="469392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err="1"/>
                            <a:t>Generalised</a:t>
                          </a:r>
                          <a:r>
                            <a:rPr lang="en-US" sz="2400" dirty="0"/>
                            <a:t> quorums</a:t>
                          </a:r>
                          <a:endParaRPr lang="ru-RU" sz="2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The algorithm of a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proposer</a:t>
                          </a:r>
                          <a:r>
                            <a:rPr lang="ru-RU" sz="1700" dirty="0"/>
                            <a:t>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Choose an epoch number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 that was not used earlier.</a:t>
                          </a: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Send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to all acceptors. It is a request to ignore requests</a:t>
                          </a:r>
                          <a:r>
                            <a:rPr lang="en-US" sz="1700" baseline="0" dirty="0"/>
                            <a:t> with the epoch number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&lt;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Wait</a:t>
                          </a:r>
                          <a:r>
                            <a:rPr lang="en-US" sz="1700" baseline="0" dirty="0"/>
                            <a:t> for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from a majority of acceptors and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b="1" dirty="0"/>
                            <a:t>remember a value</a:t>
                          </a:r>
                          <a:r>
                            <a:rPr lang="ru-RU" sz="17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b="1" i="1" baseline="0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700" b="1" dirty="0"/>
                            <a:t> with the highest epoch number</a:t>
                          </a:r>
                          <a:r>
                            <a:rPr lang="ru-RU" sz="1700" dirty="0"/>
                            <a:t>.</a:t>
                          </a:r>
                          <a:r>
                            <a:rPr lang="ru-RU" sz="1700" baseline="0" dirty="0"/>
                            <a:t> </a:t>
                          </a:r>
                          <a:r>
                            <a:rPr lang="en-US" sz="1700" baseline="0" dirty="0"/>
                            <a:t>If all replies have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𝑛𝑖𝑙</m:t>
                              </m:r>
                            </m:oMath>
                          </a14:m>
                          <a:r>
                            <a:rPr lang="en-US" sz="1700" dirty="0"/>
                            <a:t>, the proposer may</a:t>
                          </a:r>
                          <a:r>
                            <a:rPr lang="en-US" sz="1700" baseline="0" dirty="0"/>
                            <a:t> propose its value.</a:t>
                          </a:r>
                          <a:endParaRPr lang="ru-RU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baseline="0" dirty="0"/>
                            <a:t>Send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baseline="0" smtClean="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baseline="0" dirty="0"/>
                            <a:t> to all acceptors </a:t>
                          </a:r>
                          <a:r>
                            <a:rPr lang="en-US" sz="1700" b="1" baseline="0" dirty="0"/>
                            <a:t>that have replied with a promise</a:t>
                          </a:r>
                          <a:r>
                            <a:rPr lang="en-US" sz="1700" baseline="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baseline="0" dirty="0"/>
                            <a:t>Wait for</a:t>
                          </a:r>
                          <a:r>
                            <a:rPr lang="ru-RU" sz="17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700" i="1" baseline="0" dirty="0" smtClean="0">
                                  <a:latin typeface="Cambria Math" panose="02040503050406030204" pitchFamily="18" charset="0"/>
                                </a:rPr>
                                <m:t>accept</m:t>
                              </m:r>
                              <m:r>
                                <a:rPr lang="en-US" sz="1700" i="1" baseline="0" dirty="0" smtClean="0">
                                  <a:latin typeface="Cambria Math" panose="02040503050406030204" pitchFamily="18" charset="0"/>
                                </a:rPr>
                                <m:t>()</m:t>
                              </m:r>
                            </m:oMath>
                          </a14:m>
                          <a:r>
                            <a:rPr lang="en-US" sz="1700" baseline="0" dirty="0"/>
                            <a:t> from a majority of acceptors</a:t>
                          </a:r>
                          <a:r>
                            <a:rPr lang="ru-RU" sz="1700" baseline="0" dirty="0"/>
                            <a:t>.</a:t>
                          </a:r>
                          <a:endParaRPr lang="en-US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ru-RU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baseline="0" dirty="0"/>
                            <a:t>If timed out, go to</a:t>
                          </a:r>
                          <a:r>
                            <a:rPr lang="ru-RU" sz="1700" baseline="0" dirty="0"/>
                            <a:t> </a:t>
                          </a:r>
                          <a:r>
                            <a:rPr lang="en-US" sz="1700" baseline="0" dirty="0"/>
                            <a:t>#1.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If a value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err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700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700" i="1" dirty="0" err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7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/>
                            <a:t> was chosen in epoch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 then all</a:t>
                          </a:r>
                          <a:r>
                            <a:rPr lang="en-US" sz="1700" baseline="0" dirty="0"/>
                            <a:t> </a:t>
                          </a:r>
                          <a:r>
                            <a:rPr lang="en-US" sz="1700" dirty="0"/>
                            <a:t>subsequent messages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ru-RU" sz="17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 &gt; 0</m:t>
                              </m:r>
                            </m:oMath>
                          </a14:m>
                          <a:r>
                            <a:rPr lang="en-US" sz="1700" dirty="0"/>
                            <a:t>,</a:t>
                          </a:r>
                          <a:r>
                            <a:rPr lang="en-US" sz="1700" baseline="0" dirty="0"/>
                            <a:t> </a:t>
                          </a:r>
                          <a:r>
                            <a:rPr lang="en-US" sz="1700" dirty="0"/>
                            <a:t>propose the same value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This property is true if the set of acceptors that reply with a</a:t>
                          </a: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promise()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 at step</a:t>
                          </a: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 3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 intersects the set of acceptors that had accepted</a:t>
                          </a: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700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700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7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. The sets of acceptors that reply in steps </a:t>
                          </a:r>
                          <a:r>
                            <a:rPr lang="en-US" sz="1700" baseline="0" dirty="0">
                              <a:solidFill>
                                <a:schemeClr val="tx1"/>
                              </a:solidFill>
                            </a:rPr>
                            <a:t>3 and</a:t>
                          </a: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1700" baseline="0" dirty="0">
                              <a:solidFill>
                                <a:schemeClr val="tx1"/>
                              </a:solidFill>
                            </a:rPr>
                            <a:t>5 need not be majorities. They only need to intersect.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9619937"/>
                  </p:ext>
                </p:extLst>
              </p:nvPr>
            </p:nvGraphicFramePr>
            <p:xfrm>
              <a:off x="0" y="365761"/>
              <a:ext cx="12192000" cy="469392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err="1"/>
                            <a:t>Generalised</a:t>
                          </a:r>
                          <a:r>
                            <a:rPr lang="en-US" sz="2400" dirty="0"/>
                            <a:t> quorums</a:t>
                          </a:r>
                          <a:endParaRPr lang="ru-RU" sz="2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3672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11940" r="-100208" b="-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1940" r="-208" b="-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41750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529824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788443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7014611"/>
                  </p:ext>
                </p:extLst>
              </p:nvPr>
            </p:nvGraphicFramePr>
            <p:xfrm>
              <a:off x="0" y="365761"/>
              <a:ext cx="12192000" cy="556260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err="1"/>
                            <a:t>Generalised</a:t>
                          </a:r>
                          <a:r>
                            <a:rPr lang="en-US" sz="2400" dirty="0"/>
                            <a:t> quorums</a:t>
                          </a:r>
                          <a:endParaRPr lang="ru-RU" sz="2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The algorithm of a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proposer</a:t>
                          </a:r>
                          <a:r>
                            <a:rPr lang="ru-RU" sz="1700" dirty="0"/>
                            <a:t>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Choose an epoch number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 that was not used earlier.</a:t>
                          </a: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Send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to all acceptors. It is a request to ignore requests</a:t>
                          </a:r>
                          <a:r>
                            <a:rPr lang="en-US" sz="1700" baseline="0" dirty="0"/>
                            <a:t> with the epoch number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&lt;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Wait</a:t>
                          </a:r>
                          <a:r>
                            <a:rPr lang="en-US" sz="1700" baseline="0" dirty="0"/>
                            <a:t> for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from a majority of acceptors and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b="1" dirty="0"/>
                            <a:t>remember a value</a:t>
                          </a:r>
                          <a:r>
                            <a:rPr lang="ru-RU" sz="17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b="1" i="1" baseline="0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700" b="1" dirty="0"/>
                            <a:t> with the highest epoch number</a:t>
                          </a:r>
                          <a:r>
                            <a:rPr lang="ru-RU" sz="1700" dirty="0"/>
                            <a:t>.</a:t>
                          </a:r>
                          <a:r>
                            <a:rPr lang="ru-RU" sz="1700" baseline="0" dirty="0"/>
                            <a:t> </a:t>
                          </a:r>
                          <a:r>
                            <a:rPr lang="en-US" sz="1700" baseline="0" dirty="0"/>
                            <a:t>If all replies have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𝑛𝑖𝑙</m:t>
                              </m:r>
                            </m:oMath>
                          </a14:m>
                          <a:r>
                            <a:rPr lang="en-US" sz="1700" dirty="0"/>
                            <a:t>, the proposer may</a:t>
                          </a:r>
                          <a:r>
                            <a:rPr lang="en-US" sz="1700" baseline="0" dirty="0"/>
                            <a:t> propose its value.</a:t>
                          </a:r>
                          <a:endParaRPr lang="ru-RU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baseline="0" dirty="0"/>
                            <a:t>Send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baseline="0" smtClean="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baseline="0" dirty="0"/>
                            <a:t> to all acceptors </a:t>
                          </a:r>
                          <a:r>
                            <a:rPr lang="en-US" sz="1700" b="1" baseline="0" dirty="0"/>
                            <a:t>that have replied with a promise</a:t>
                          </a:r>
                          <a:r>
                            <a:rPr lang="en-US" sz="1700" baseline="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baseline="0" dirty="0"/>
                            <a:t>Wait for</a:t>
                          </a:r>
                          <a:r>
                            <a:rPr lang="ru-RU" sz="17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700" i="1" baseline="0" dirty="0" smtClean="0">
                                  <a:latin typeface="Cambria Math" panose="02040503050406030204" pitchFamily="18" charset="0"/>
                                </a:rPr>
                                <m:t>accept</m:t>
                              </m:r>
                              <m:r>
                                <a:rPr lang="en-US" sz="1700" i="1" baseline="0" dirty="0" smtClean="0">
                                  <a:latin typeface="Cambria Math" panose="02040503050406030204" pitchFamily="18" charset="0"/>
                                </a:rPr>
                                <m:t>()</m:t>
                              </m:r>
                            </m:oMath>
                          </a14:m>
                          <a:r>
                            <a:rPr lang="en-US" sz="1700" baseline="0" dirty="0"/>
                            <a:t> from a majority of acceptors</a:t>
                          </a:r>
                          <a:r>
                            <a:rPr lang="ru-RU" sz="1700" baseline="0" dirty="0"/>
                            <a:t>.</a:t>
                          </a:r>
                          <a:endParaRPr lang="en-US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ru-RU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baseline="0" dirty="0"/>
                            <a:t>If timed out, go to</a:t>
                          </a:r>
                          <a:r>
                            <a:rPr lang="ru-RU" sz="1700" baseline="0" dirty="0"/>
                            <a:t> </a:t>
                          </a:r>
                          <a:r>
                            <a:rPr lang="en-US" sz="1700" baseline="0" dirty="0"/>
                            <a:t>#1.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If a value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err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700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700" i="1" dirty="0" err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7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/>
                            <a:t> was chosen in epoch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 then all</a:t>
                          </a:r>
                          <a:r>
                            <a:rPr lang="en-US" sz="1700" baseline="0" dirty="0"/>
                            <a:t> </a:t>
                          </a:r>
                          <a:r>
                            <a:rPr lang="en-US" sz="1700" dirty="0"/>
                            <a:t>subsequent messages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ru-RU" sz="17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 &gt; 0</m:t>
                              </m:r>
                            </m:oMath>
                          </a14:m>
                          <a:r>
                            <a:rPr lang="en-US" sz="1700" dirty="0"/>
                            <a:t>,</a:t>
                          </a:r>
                          <a:r>
                            <a:rPr lang="en-US" sz="1700" baseline="0" dirty="0"/>
                            <a:t> </a:t>
                          </a:r>
                          <a:r>
                            <a:rPr lang="en-US" sz="1700" dirty="0"/>
                            <a:t>propose the same value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This property is true if the set of acceptors that reply with a</a:t>
                          </a: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promise()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 at step</a:t>
                          </a: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 3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 intersects the set of acceptors that had accepted</a:t>
                          </a: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700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700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7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. The sets of acceptors that reply in steps </a:t>
                          </a:r>
                          <a:r>
                            <a:rPr lang="en-US" sz="1700" baseline="0" dirty="0">
                              <a:solidFill>
                                <a:schemeClr val="tx1"/>
                              </a:solidFill>
                            </a:rPr>
                            <a:t>3 and</a:t>
                          </a: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1700" baseline="0" dirty="0">
                              <a:solidFill>
                                <a:schemeClr val="tx1"/>
                              </a:solidFill>
                            </a:rPr>
                            <a:t>5 need not be majorities. They only need to intersect.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700" baseline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baseline="0" dirty="0">
                              <a:solidFill>
                                <a:schemeClr val="tx1"/>
                              </a:solidFill>
                            </a:rPr>
                            <a:t>We can introduce separate quorums for PAXOS phase 1</a:t>
                          </a: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n-US" sz="1700" baseline="0" dirty="0">
                              <a:solidFill>
                                <a:schemeClr val="tx1"/>
                              </a:solidFill>
                            </a:rPr>
                            <a:t>prepare/promise) and phase 2</a:t>
                          </a: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n-US" sz="1700" baseline="0" dirty="0">
                              <a:solidFill>
                                <a:schemeClr val="tx1"/>
                              </a:solidFill>
                            </a:rPr>
                            <a:t>propose/accept). The quorums are families of sets such that any phase 1 quorum intersects every phase 2 quorum</a:t>
                          </a: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This version of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PAXOS is called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“Flexible PAXOS”.</a:t>
                          </a:r>
                        </a:p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sz="1700" dirty="0">
                              <a:hlinkClick r:id="rId3"/>
                            </a:rPr>
                            <a:t>https://arxiv.org/pdf/1608.06696.pdf</a:t>
                          </a:r>
                          <a:r>
                            <a:rPr lang="en-US" sz="1700" dirty="0"/>
                            <a:t>,</a:t>
                          </a:r>
                        </a:p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sz="1700" dirty="0">
                              <a:hlinkClick r:id="rId4"/>
                            </a:rPr>
                            <a:t>https://www.cl.cam.ac.uk/techreports/UCAM-CL-TR-935.pdf</a:t>
                          </a:r>
                          <a:r>
                            <a:rPr lang="en-US" sz="1700" dirty="0"/>
                            <a:t>, chapter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“Quorum intersection revised”.</a:t>
                          </a:r>
                        </a:p>
                      </a:txBody>
                      <a:tcPr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3065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7014611"/>
                  </p:ext>
                </p:extLst>
              </p:nvPr>
            </p:nvGraphicFramePr>
            <p:xfrm>
              <a:off x="0" y="365761"/>
              <a:ext cx="12192000" cy="556260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err="1"/>
                            <a:t>Generalised</a:t>
                          </a:r>
                          <a:r>
                            <a:rPr lang="en-US" sz="2400" dirty="0"/>
                            <a:t> quorums</a:t>
                          </a:r>
                          <a:endParaRPr lang="ru-RU" sz="2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3672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5"/>
                          <a:stretch>
                            <a:fillRect t="-11976" r="-100208" b="-22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11976" r="-208" b="-22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  <a:tr h="86868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This version of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PAXOS is called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“Flexible PAXOS”.</a:t>
                          </a:r>
                        </a:p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sz="1700" dirty="0">
                              <a:hlinkClick r:id="rId6"/>
                            </a:rPr>
                            <a:t>https://arxiv.org/pdf/1608.06696.pdf</a:t>
                          </a:r>
                          <a:r>
                            <a:rPr lang="en-US" sz="1700" dirty="0"/>
                            <a:t>,</a:t>
                          </a:r>
                        </a:p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sz="1700" dirty="0">
                              <a:hlinkClick r:id="rId7"/>
                            </a:rPr>
                            <a:t>https://www.cl.cam.ac.uk/techreports/UCAM-CL-TR-935.pdf</a:t>
                          </a:r>
                          <a:r>
                            <a:rPr lang="en-US" sz="1700" dirty="0"/>
                            <a:t>, chapter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“Quorum intersection revised”.</a:t>
                          </a:r>
                        </a:p>
                      </a:txBody>
                      <a:tcPr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3065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37520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954751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09494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5010681"/>
                  </p:ext>
                </p:extLst>
              </p:nvPr>
            </p:nvGraphicFramePr>
            <p:xfrm>
              <a:off x="0" y="365761"/>
              <a:ext cx="12192000" cy="556260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err="1"/>
                            <a:t>Generalised</a:t>
                          </a:r>
                          <a:r>
                            <a:rPr lang="en-US" sz="2400" dirty="0"/>
                            <a:t> quorums</a:t>
                          </a:r>
                          <a:endParaRPr lang="ru-RU" sz="2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The algorithm of a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proposer</a:t>
                          </a:r>
                          <a:r>
                            <a:rPr lang="ru-RU" sz="1700" dirty="0"/>
                            <a:t>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Choose an epoch number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 that was not used earlier.</a:t>
                          </a: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Send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to all acceptors. It is a request to ignore requests</a:t>
                          </a:r>
                          <a:r>
                            <a:rPr lang="en-US" sz="1700" baseline="0" dirty="0"/>
                            <a:t> with the epoch number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&lt;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Wait</a:t>
                          </a:r>
                          <a:r>
                            <a:rPr lang="en-US" sz="1700" baseline="0" dirty="0"/>
                            <a:t> for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from a majority of acceptors and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b="1" dirty="0"/>
                            <a:t>remember a value</a:t>
                          </a:r>
                          <a:r>
                            <a:rPr lang="ru-RU" sz="17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b="1" i="1" baseline="0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700" b="1" dirty="0"/>
                            <a:t> with the highest epoch number</a:t>
                          </a:r>
                          <a:r>
                            <a:rPr lang="ru-RU" sz="1700" dirty="0"/>
                            <a:t>.</a:t>
                          </a:r>
                          <a:r>
                            <a:rPr lang="ru-RU" sz="1700" baseline="0" dirty="0"/>
                            <a:t> </a:t>
                          </a:r>
                          <a:r>
                            <a:rPr lang="en-US" sz="1700" baseline="0" dirty="0"/>
                            <a:t>If all replies have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𝑛𝑖𝑙</m:t>
                              </m:r>
                            </m:oMath>
                          </a14:m>
                          <a:r>
                            <a:rPr lang="en-US" sz="1700" dirty="0"/>
                            <a:t>, the proposer may</a:t>
                          </a:r>
                          <a:r>
                            <a:rPr lang="en-US" sz="1700" baseline="0" dirty="0"/>
                            <a:t> propose its value.</a:t>
                          </a:r>
                          <a:endParaRPr lang="ru-RU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baseline="0" dirty="0"/>
                            <a:t>Send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baseline="0" smtClean="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baseline="0" dirty="0"/>
                            <a:t> to all acceptors </a:t>
                          </a:r>
                          <a:r>
                            <a:rPr lang="en-US" sz="1700" b="1" baseline="0" dirty="0"/>
                            <a:t>that have replied with a promise</a:t>
                          </a:r>
                          <a:r>
                            <a:rPr lang="en-US" sz="1700" baseline="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baseline="0" dirty="0"/>
                            <a:t>Wait for</a:t>
                          </a:r>
                          <a:r>
                            <a:rPr lang="ru-RU" sz="17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700" i="1" baseline="0" dirty="0" smtClean="0">
                                  <a:latin typeface="Cambria Math" panose="02040503050406030204" pitchFamily="18" charset="0"/>
                                </a:rPr>
                                <m:t>accept</m:t>
                              </m:r>
                              <m:r>
                                <a:rPr lang="en-US" sz="1700" i="1" baseline="0" dirty="0" smtClean="0">
                                  <a:latin typeface="Cambria Math" panose="02040503050406030204" pitchFamily="18" charset="0"/>
                                </a:rPr>
                                <m:t>()</m:t>
                              </m:r>
                            </m:oMath>
                          </a14:m>
                          <a:r>
                            <a:rPr lang="en-US" sz="1700" baseline="0" dirty="0"/>
                            <a:t> from a majority of acceptors</a:t>
                          </a:r>
                          <a:r>
                            <a:rPr lang="ru-RU" sz="1700" baseline="0" dirty="0"/>
                            <a:t>.</a:t>
                          </a:r>
                          <a:endParaRPr lang="en-US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ru-RU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baseline="0" dirty="0"/>
                            <a:t>If timed out, go to</a:t>
                          </a:r>
                          <a:r>
                            <a:rPr lang="ru-RU" sz="1700" baseline="0" dirty="0"/>
                            <a:t> </a:t>
                          </a:r>
                          <a:r>
                            <a:rPr lang="en-US" sz="1700" baseline="0" dirty="0"/>
                            <a:t>#1.</a:t>
                          </a:r>
                          <a:endParaRPr lang="en-US" sz="170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If a value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err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700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700" i="1" dirty="0" err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7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/>
                            <a:t> was chosen in epoch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 then all</a:t>
                          </a:r>
                          <a:r>
                            <a:rPr lang="en-US" sz="1700" baseline="0" dirty="0"/>
                            <a:t> </a:t>
                          </a:r>
                          <a:r>
                            <a:rPr lang="en-US" sz="1700" dirty="0"/>
                            <a:t>subsequent messages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ru-RU" sz="17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 &gt; 0</m:t>
                              </m:r>
                            </m:oMath>
                          </a14:m>
                          <a:r>
                            <a:rPr lang="en-US" sz="1700" dirty="0"/>
                            <a:t>,</a:t>
                          </a:r>
                          <a:r>
                            <a:rPr lang="en-US" sz="1700" baseline="0" dirty="0"/>
                            <a:t> </a:t>
                          </a:r>
                          <a:r>
                            <a:rPr lang="en-US" sz="1700" dirty="0"/>
                            <a:t>propose the same value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This property is true if the set of acceptors that reply with a</a:t>
                          </a: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promise()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 at step</a:t>
                          </a: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 3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 intersects the set of acceptors that had accepted</a:t>
                          </a: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700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700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7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. The sets of acceptors that reply in steps </a:t>
                          </a:r>
                          <a:r>
                            <a:rPr lang="en-US" sz="1700" baseline="0" dirty="0">
                              <a:solidFill>
                                <a:schemeClr val="tx1"/>
                              </a:solidFill>
                            </a:rPr>
                            <a:t>3 and</a:t>
                          </a: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1700" baseline="0" dirty="0">
                              <a:solidFill>
                                <a:schemeClr val="tx1"/>
                              </a:solidFill>
                            </a:rPr>
                            <a:t>5 need not be majorities. They only need to intersect.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700" baseline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baseline="0" dirty="0">
                              <a:solidFill>
                                <a:schemeClr val="tx1"/>
                              </a:solidFill>
                            </a:rPr>
                            <a:t>We can introduce separate quorums for PAXOS phase 1</a:t>
                          </a: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n-US" sz="1700" baseline="0" dirty="0">
                              <a:solidFill>
                                <a:schemeClr val="tx1"/>
                              </a:solidFill>
                            </a:rPr>
                            <a:t>prepare/promise) and phase 2</a:t>
                          </a: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 (</a:t>
                          </a:r>
                          <a:r>
                            <a:rPr lang="en-US" sz="1700" baseline="0" dirty="0">
                              <a:solidFill>
                                <a:schemeClr val="tx1"/>
                              </a:solidFill>
                            </a:rPr>
                            <a:t>propose/accept). The quorums are families of sets such that any phase 1 quorum intersects every phase 2 quorum</a:t>
                          </a: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baseline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b="1" baseline="0" dirty="0">
                              <a:solidFill>
                                <a:schemeClr val="tx1"/>
                              </a:solidFill>
                            </a:rPr>
                            <a:t>Example</a:t>
                          </a: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: </a:t>
                          </a:r>
                          <a:r>
                            <a:rPr lang="en-US" sz="1700" baseline="0" dirty="0">
                              <a:solidFill>
                                <a:schemeClr val="tx1"/>
                              </a:solidFill>
                            </a:rPr>
                            <a:t>if a cluster has N members then we may use subsets with N-1 elements as phase 1 quorums, and subsets with 2 elements as phase 2 quorums</a:t>
                          </a: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  <a:endParaRPr lang="ru-RU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This version of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PAXOS is called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“Flexible PAXOS”.</a:t>
                          </a:r>
                        </a:p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sz="1700" dirty="0">
                              <a:hlinkClick r:id="rId3"/>
                            </a:rPr>
                            <a:t>https://arxiv.org/pdf/1608.06696.pdf</a:t>
                          </a:r>
                          <a:r>
                            <a:rPr lang="en-US" sz="1700" dirty="0"/>
                            <a:t>,</a:t>
                          </a:r>
                        </a:p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sz="1700" dirty="0">
                              <a:hlinkClick r:id="rId4"/>
                            </a:rPr>
                            <a:t>https://www.cl.cam.ac.uk/techreports/UCAM-CL-TR-935.pdf</a:t>
                          </a:r>
                          <a:r>
                            <a:rPr lang="en-US" sz="1700" dirty="0"/>
                            <a:t>, chapter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“Quorum intersection revised”.</a:t>
                          </a:r>
                        </a:p>
                      </a:txBody>
                      <a:tcPr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3065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5010681"/>
                  </p:ext>
                </p:extLst>
              </p:nvPr>
            </p:nvGraphicFramePr>
            <p:xfrm>
              <a:off x="0" y="365761"/>
              <a:ext cx="12192000" cy="556260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err="1"/>
                            <a:t>Generalised</a:t>
                          </a:r>
                          <a:r>
                            <a:rPr lang="en-US" sz="2400" dirty="0"/>
                            <a:t> quorums</a:t>
                          </a:r>
                          <a:endParaRPr lang="ru-RU" sz="2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3672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5"/>
                          <a:stretch>
                            <a:fillRect t="-11976" r="-100208" b="-22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11976" r="-208" b="-22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  <a:tr h="86868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This version of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PAXOS is called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“Flexible PAXOS”.</a:t>
                          </a:r>
                        </a:p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sz="1700" dirty="0">
                              <a:hlinkClick r:id="rId6"/>
                            </a:rPr>
                            <a:t>https://arxiv.org/pdf/1608.06696.pdf</a:t>
                          </a:r>
                          <a:r>
                            <a:rPr lang="en-US" sz="1700" dirty="0"/>
                            <a:t>,</a:t>
                          </a:r>
                        </a:p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sz="1700" dirty="0">
                              <a:hlinkClick r:id="rId7"/>
                            </a:rPr>
                            <a:t>https://www.cl.cam.ac.uk/techreports/UCAM-CL-TR-935.pdf</a:t>
                          </a:r>
                          <a:r>
                            <a:rPr lang="en-US" sz="1700" dirty="0"/>
                            <a:t>, chapter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“Quorum intersection revised”.</a:t>
                          </a:r>
                        </a:p>
                      </a:txBody>
                      <a:tcPr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3065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39407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856385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982986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79361"/>
              </p:ext>
            </p:extLst>
          </p:nvPr>
        </p:nvGraphicFramePr>
        <p:xfrm>
          <a:off x="0" y="365761"/>
          <a:ext cx="12192000" cy="39319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Multi-PAXOS + Flexible PAXOS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From now on we will assume that every process plays all 3 PAXOS roles (proposer, acceptor and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learner). Moreover, assume there is only one process proposing new values.</a:t>
                      </a:r>
                      <a:endParaRPr lang="ru-RU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The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N-</a:t>
                      </a:r>
                      <a:r>
                        <a:rPr lang="en-US" dirty="0" err="1"/>
                        <a:t>th</a:t>
                      </a:r>
                      <a:r>
                        <a:rPr lang="en-US" dirty="0"/>
                        <a:t> step of a replicated journal proceeds this way:</a:t>
                      </a:r>
                      <a:endParaRPr lang="ru-RU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/>
                        <a:t>choose a new epoch number and send prepare(),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/>
                        <a:t>wait for the other processes to reply with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promise()s</a:t>
                      </a:r>
                      <a:r>
                        <a:rPr lang="ru-RU" dirty="0"/>
                        <a:t>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/>
                        <a:t>send propose() with the value of step N,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/>
                        <a:t>wait for the other processes to accept() it,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/>
                        <a:t>send commit() to the other processes to persist the new length of the journal</a:t>
                      </a:r>
                      <a:r>
                        <a:rPr lang="ru-RU" dirty="0"/>
                        <a:t>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/>
                        <a:t>wait for other processes to confirm the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commit()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and reply to a client that started the step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297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b="1" dirty="0"/>
                        <a:t>Observation</a:t>
                      </a:r>
                      <a:r>
                        <a:rPr lang="en-US" b="0" dirty="0"/>
                        <a:t>:</a:t>
                      </a:r>
                      <a:r>
                        <a:rPr lang="ru-RU" b="0" dirty="0"/>
                        <a:t> </a:t>
                      </a:r>
                      <a:r>
                        <a:rPr lang="en-US" b="0" dirty="0"/>
                        <a:t>the latency of phase 2 depends on the size of phase 2 quorums</a:t>
                      </a:r>
                      <a:r>
                        <a:rPr lang="ru-RU" b="0" dirty="0"/>
                        <a:t>.</a:t>
                      </a:r>
                      <a:r>
                        <a:rPr lang="en-US" b="0" dirty="0"/>
                        <a:t> We can decrease it by decreasing the size of phase 2 quorums which is possible if we make phase 1 quorums larger</a:t>
                      </a:r>
                      <a:r>
                        <a:rPr lang="ru-RU" b="0" dirty="0"/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80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074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897743" y="1035351"/>
          <a:ext cx="8396514" cy="121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965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Consensus in a distributed system</a:t>
                      </a:r>
                      <a:endParaRPr lang="ru-RU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Today we are going to see how to implement a reliable distributed FSM</a:t>
                      </a:r>
                      <a:r>
                        <a:rPr lang="ru-RU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513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9329A-F289-975D-86A6-551CF152D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00186C9-66B1-D533-8D2D-9CAEC084E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62380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E11D4FC-099D-D0C5-9E1E-195BC4FFC32B}"/>
              </a:ext>
            </a:extLst>
          </p:cNvPr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00EB710-6513-87AC-9705-A1AC7DC4A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406313"/>
              </p:ext>
            </p:extLst>
          </p:nvPr>
        </p:nvGraphicFramePr>
        <p:xfrm>
          <a:off x="0" y="365761"/>
          <a:ext cx="12192000" cy="53949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Multi-PAXOS + Flexible PAXOS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From now on we will assume that every process plays all 3 PAXOS roles (proposer, acceptor and</a:t>
                      </a:r>
                      <a:r>
                        <a:rPr lang="ru-RU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learner). Moreover, assume there is only one process proposing new values.</a:t>
                      </a:r>
                      <a:endParaRPr lang="ru-RU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The</a:t>
                      </a:r>
                      <a:r>
                        <a:rPr lang="ru-RU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N-</a:t>
                      </a: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th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step of a replicated journal proceeds this way:</a:t>
                      </a:r>
                      <a:endParaRPr lang="ru-RU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choose a new epoch number and send prepare(),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wait for the other processes to reply with</a:t>
                      </a:r>
                      <a:r>
                        <a:rPr lang="ru-RU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promise()s</a:t>
                      </a:r>
                      <a:r>
                        <a:rPr lang="ru-RU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send propose() with the value of step N,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wait for the other processes to accept() it,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send commit() to the other processes to persist the new length of the journal</a:t>
                      </a:r>
                      <a:r>
                        <a:rPr lang="ru-RU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wait for other processes to confirm the</a:t>
                      </a:r>
                      <a:r>
                        <a:rPr lang="ru-RU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commit()</a:t>
                      </a:r>
                      <a:r>
                        <a:rPr lang="ru-RU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and reply to a client that started the step</a:t>
                      </a:r>
                      <a:r>
                        <a:rPr lang="ru-RU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297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b="1" dirty="0"/>
                        <a:t>Observation</a:t>
                      </a:r>
                      <a:r>
                        <a:rPr lang="en-US" b="0" dirty="0"/>
                        <a:t>:</a:t>
                      </a:r>
                      <a:r>
                        <a:rPr lang="ru-RU" b="0" dirty="0"/>
                        <a:t> </a:t>
                      </a:r>
                      <a:r>
                        <a:rPr lang="en-US" b="0" dirty="0"/>
                        <a:t>the latency of phase 2 depends on the size of phase 2 quorums</a:t>
                      </a:r>
                      <a:r>
                        <a:rPr lang="ru-RU" b="0" dirty="0"/>
                        <a:t>.</a:t>
                      </a:r>
                      <a:r>
                        <a:rPr lang="en-US" b="0" dirty="0"/>
                        <a:t> We can decrease it by decreasing the size of phase 2 quorums which is possible if we make phase 1 quorums larger</a:t>
                      </a:r>
                      <a:r>
                        <a:rPr lang="ru-RU" b="0" dirty="0"/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80108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dirty="0"/>
                        <a:t>Batching + small phase 2 quorums reduce the number of </a:t>
                      </a:r>
                      <a:r>
                        <a:rPr lang="en-US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fsync</a:t>
                      </a:r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r>
                        <a:rPr lang="en-US" dirty="0"/>
                        <a:t>s needed per each operation and make tail latencies less pronounced.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dirty="0"/>
                        <a:t>Still, PAXOS is not a tool to increase the throughput of a system by adding more nodes. It is a way to implement fault-tolerance.</a:t>
                      </a:r>
                      <a:br>
                        <a:rPr lang="en-US" dirty="0"/>
                      </a:br>
                      <a:r>
                        <a:rPr lang="en-US" dirty="0"/>
                        <a:t>Typically, PAXOS is used to persist decisions on partitioning a system and choosing masters for subsets of data.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828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317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98A9C-4A0F-2B13-96A3-D87FAF1C7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49F931-F9DB-E8B7-19DE-47F26550F8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157974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6B4FCD1-D78D-9142-EDF7-C76E5D3CD4AF}"/>
              </a:ext>
            </a:extLst>
          </p:cNvPr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BAC5AC1-ACAF-9C58-268B-F1C5CEDD0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028994"/>
              </p:ext>
            </p:extLst>
          </p:nvPr>
        </p:nvGraphicFramePr>
        <p:xfrm>
          <a:off x="0" y="365761"/>
          <a:ext cx="12192000" cy="47548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Replicated FSM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From now on we will assume that every process plays all 3 PAXOS roles (proposer, acceptor and</a:t>
                      </a:r>
                      <a:r>
                        <a:rPr lang="ru-RU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learner). Moreover, assume there is only one process proposing new values.</a:t>
                      </a:r>
                      <a:endParaRPr lang="ru-RU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The</a:t>
                      </a:r>
                      <a:r>
                        <a:rPr lang="ru-RU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N-</a:t>
                      </a: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th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step of a replicated journal proceeds this way:</a:t>
                      </a:r>
                      <a:endParaRPr lang="ru-RU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choose a new epoch number and send prepare(),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wait for the other processes to reply with</a:t>
                      </a:r>
                      <a:r>
                        <a:rPr lang="ru-RU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promise()s</a:t>
                      </a:r>
                      <a:r>
                        <a:rPr lang="ru-RU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send propose() with the value of step N,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wait for the other processes to accept() it,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send commit() to the other processes to persist the new length of the journal</a:t>
                      </a:r>
                      <a:r>
                        <a:rPr lang="ru-RU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wait for other processes to confirm the</a:t>
                      </a:r>
                      <a:r>
                        <a:rPr lang="ru-RU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commit()</a:t>
                      </a:r>
                      <a:r>
                        <a:rPr lang="ru-RU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and reply to a client that started the step</a:t>
                      </a:r>
                      <a:r>
                        <a:rPr lang="ru-RU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297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b="1" dirty="0"/>
                        <a:t>Questions</a:t>
                      </a:r>
                      <a:r>
                        <a:rPr lang="ru-RU" dirty="0"/>
                        <a:t>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/>
                        <a:t>Suppose a process lags behind the cluster (suppose it had network problems for a while). How does it catch up?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Every prepare() and promise() from a process P includes the number of the last step committed by P. This way processes can learn that a cluster member is lagging and can send it the missing tail.</a:t>
                      </a:r>
                      <a:endParaRPr lang="ru-RU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How many </a:t>
                      </a: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fsync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s does each step need</a:t>
                      </a:r>
                      <a:r>
                        <a:rPr lang="ru-RU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?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80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8412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924750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942024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016300"/>
              </p:ext>
            </p:extLst>
          </p:nvPr>
        </p:nvGraphicFramePr>
        <p:xfrm>
          <a:off x="0" y="365761"/>
          <a:ext cx="12192000" cy="838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Replicated FSM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Problem</a:t>
                      </a:r>
                      <a:r>
                        <a:rPr lang="ru-RU" dirty="0"/>
                        <a:t>: </a:t>
                      </a:r>
                      <a:r>
                        <a:rPr lang="en-US" dirty="0"/>
                        <a:t>the journal of an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FSM grows indefinitely, but cluster members do not have unlimited disk space</a:t>
                      </a:r>
                      <a:r>
                        <a:rPr lang="ru-RU" dirty="0"/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29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1267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834186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924383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966525"/>
              </p:ext>
            </p:extLst>
          </p:nvPr>
        </p:nvGraphicFramePr>
        <p:xfrm>
          <a:off x="0" y="365761"/>
          <a:ext cx="12192000" cy="122023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Replicated FSM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Problem</a:t>
                      </a:r>
                      <a:r>
                        <a:rPr lang="ru-RU" dirty="0"/>
                        <a:t>: </a:t>
                      </a:r>
                      <a:r>
                        <a:rPr lang="en-US" dirty="0"/>
                        <a:t>the journal of an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FSM grows indefinitely, but cluster members do not have unlimited disk space</a:t>
                      </a:r>
                      <a:r>
                        <a:rPr lang="ru-RU" dirty="0"/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297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Solution</a:t>
                      </a:r>
                      <a:r>
                        <a:rPr lang="ru-RU" dirty="0"/>
                        <a:t>: </a:t>
                      </a:r>
                      <a:r>
                        <a:rPr lang="en-US" dirty="0"/>
                        <a:t>make regular snapshots of the FSM and store only the journal tail that has changes since the last snapshot.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958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776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72289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467866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372567"/>
              </p:ext>
            </p:extLst>
          </p:nvPr>
        </p:nvGraphicFramePr>
        <p:xfrm>
          <a:off x="0" y="365761"/>
          <a:ext cx="12192000" cy="240895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Replicated FSM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Problem</a:t>
                      </a:r>
                      <a:r>
                        <a:rPr lang="ru-RU" dirty="0"/>
                        <a:t>: </a:t>
                      </a:r>
                      <a:r>
                        <a:rPr lang="en-US" dirty="0"/>
                        <a:t>the journal of an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FSM grows indefinitely, but cluster members do not have unlimited disk space</a:t>
                      </a:r>
                      <a:r>
                        <a:rPr lang="ru-RU" dirty="0"/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297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Solution</a:t>
                      </a:r>
                      <a:r>
                        <a:rPr lang="ru-RU" dirty="0"/>
                        <a:t>: </a:t>
                      </a:r>
                      <a:r>
                        <a:rPr lang="en-US" dirty="0"/>
                        <a:t>make regular snapshots of the FSM and store only the journal tail that has changes since the last snapshot.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958363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More problems</a:t>
                      </a:r>
                      <a:r>
                        <a:rPr lang="ru-RU" dirty="0"/>
                        <a:t>:</a:t>
                      </a:r>
                      <a:endParaRPr lang="en-US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/>
                        <a:t>Making a snapshot may not block modifications of the FSM so as to introduce no latency.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/>
                        <a:t>Cluster nodes that lag behind* can no longer catch up by copying a part of the journal. They may need to copy a whole snapshot.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What happens if copying a snapshot S takes too long to transfer and S is replaced with S’ during the copy?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05749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26A132D-0968-5B0D-F56A-93CD19CB6387}"/>
              </a:ext>
            </a:extLst>
          </p:cNvPr>
          <p:cNvSpPr txBox="1"/>
          <p:nvPr/>
        </p:nvSpPr>
        <p:spPr>
          <a:xfrm>
            <a:off x="0" y="616327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Y" i="1" dirty="0"/>
              <a:t>* A cluster need not be unhealthy for some nodes to lag behind. Consider adding a new node to a cluster.</a:t>
            </a:r>
          </a:p>
        </p:txBody>
      </p:sp>
    </p:spTree>
    <p:extLst>
      <p:ext uri="{BB962C8B-B14F-4D97-AF65-F5344CB8AC3E}">
        <p14:creationId xmlns:p14="http://schemas.microsoft.com/office/powerpoint/2010/main" val="3000514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88447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038082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437549"/>
              </p:ext>
            </p:extLst>
          </p:nvPr>
        </p:nvGraphicFramePr>
        <p:xfrm>
          <a:off x="0" y="365761"/>
          <a:ext cx="12192000" cy="13716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Reminder: the failure model of PAXOS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Participant processes may work at arbitrary speed.</a:t>
                      </a:r>
                      <a:endParaRPr lang="ru-RU" sz="18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Processes may crash and restart at any moment.</a:t>
                      </a:r>
                      <a:endParaRPr lang="ru-RU" sz="18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Messages may be delayed (in particular, reordered), lost, or duplicated, but they cannot be corrupted</a:t>
                      </a:r>
                      <a:r>
                        <a:rPr lang="ru-RU" sz="18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29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2269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792044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056123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751805"/>
              </p:ext>
            </p:extLst>
          </p:nvPr>
        </p:nvGraphicFramePr>
        <p:xfrm>
          <a:off x="0" y="365761"/>
          <a:ext cx="12192000" cy="17531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Network-ordered PAXOS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Participant processes may work at arbitrary speed.</a:t>
                      </a:r>
                      <a:endParaRPr lang="ru-RU" sz="1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Processes may crash and restart at any moment.</a:t>
                      </a:r>
                      <a:endParaRPr lang="ru-RU" sz="1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Messages may be delayed (in particular, reordered), lost, or duplicated, but they cannot be corrupted</a:t>
                      </a:r>
                      <a:r>
                        <a:rPr lang="ru-RU" sz="18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297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dirty="0"/>
                        <a:t>These assumptions are true in commodity networks, but custom hardware gives us more options.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380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475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F3F3E-9355-FC0D-0E53-28E5D0426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18E199-32E1-1CF7-F23C-C5534EC95D89}"/>
              </a:ext>
            </a:extLst>
          </p:cNvPr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F93F47-A7AA-ED2A-3315-5B917EBF3BEE}"/>
              </a:ext>
            </a:extLst>
          </p:cNvPr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B07CCA8-9356-04FA-C868-CB627351DBE8}"/>
              </a:ext>
            </a:extLst>
          </p:cNvPr>
          <p:cNvGraphicFramePr>
            <a:graphicFrameLocks noGrp="1"/>
          </p:cNvGraphicFramePr>
          <p:nvPr/>
        </p:nvGraphicFramePr>
        <p:xfrm>
          <a:off x="0" y="365761"/>
          <a:ext cx="12192000" cy="28346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Network-ordered PAXOS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Participant processes may work at arbitrary speed.</a:t>
                      </a:r>
                      <a:endParaRPr lang="ru-RU" sz="1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Processes may crash and restart at any moment.</a:t>
                      </a:r>
                      <a:endParaRPr lang="ru-RU" sz="1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Messages may be delayed (in particular, reordered), lost, or duplicated, but they cannot be corrupted</a:t>
                      </a:r>
                      <a:r>
                        <a:rPr lang="ru-RU" sz="18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297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dirty="0"/>
                        <a:t>These assumptions are true in commodity networks, but custom hardware gives us more options.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dirty="0"/>
                        <a:t>Programmable switches can modify IP packets on the fly and can order packets that arrive via different ports: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Intel Tofino: </a:t>
                      </a:r>
                      <a:r>
                        <a:rPr lang="en-US" sz="1800" dirty="0">
                          <a:hlinkClick r:id="rId3"/>
                        </a:rPr>
                        <a:t>https://hc32.hotchips.org/assets/program/conference/day2/HotChips2020_Networking_Tofino.pdf</a:t>
                      </a: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Microsoft Sirius (in use by Azure): </a:t>
                      </a:r>
                      <a:r>
                        <a:rPr lang="en-US" sz="1800" dirty="0">
                          <a:hlinkClick r:id="rId4"/>
                        </a:rPr>
                        <a:t>https://www.usenix.org/system/files/nsdi23-bansal.pdf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380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0096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7CA8D-48A0-D4FC-FCEF-0246A98E1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494243-D4B6-5D4F-F49B-D623735941D0}"/>
              </a:ext>
            </a:extLst>
          </p:cNvPr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E6F9A62-8288-9DA8-BF90-3166D91F5CA4}"/>
              </a:ext>
            </a:extLst>
          </p:cNvPr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7443F89-45E4-806F-ABAE-2802C37B9B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418130"/>
              </p:ext>
            </p:extLst>
          </p:nvPr>
        </p:nvGraphicFramePr>
        <p:xfrm>
          <a:off x="0" y="365761"/>
          <a:ext cx="12192000" cy="33832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Network-ordered PAXOS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Participant processes may work at arbitrary speed.</a:t>
                      </a:r>
                      <a:endParaRPr lang="ru-RU" sz="1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Processes may crash and restart at any moment.</a:t>
                      </a:r>
                      <a:endParaRPr lang="ru-RU" sz="1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Messages may be delayed (in particular, reordered), lost, or duplicated, but they cannot be corrupted</a:t>
                      </a:r>
                      <a:r>
                        <a:rPr lang="ru-RU" sz="18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297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dirty="0"/>
                        <a:t>These assumptions are true in commodity networks, but custom hardware gives us more options.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dirty="0"/>
                        <a:t>Programmable switches can modify IP packets on the fly and can order packets that arrive via different ports: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Intel Tofino: </a:t>
                      </a:r>
                      <a:r>
                        <a:rPr lang="en-US" sz="1800" dirty="0">
                          <a:hlinkClick r:id="rId3"/>
                        </a:rPr>
                        <a:t>https://hc32.hotchips.org/assets/program/conference/day2/HotChips2020_Networking_Tofino.pdf</a:t>
                      </a: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Microsoft Sirius (in use by Azure): </a:t>
                      </a:r>
                      <a:r>
                        <a:rPr lang="en-US" sz="1800" dirty="0">
                          <a:hlinkClick r:id="rId4"/>
                        </a:rPr>
                        <a:t>https://www.usenix.org/system/files/nsdi23-bansal.pdf</a:t>
                      </a: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A programmable switch can augment every IP packet with an additional header that contains a global sequence counter.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380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3604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9DB83-332F-B779-AB88-50934C17D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46F0101-7008-60BB-91E9-3DC5993B0BCB}"/>
              </a:ext>
            </a:extLst>
          </p:cNvPr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DFB4172-8E74-039F-09B4-3E7B5EB43A2F}"/>
              </a:ext>
            </a:extLst>
          </p:cNvPr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CAE99CF-241C-8DA6-CF4D-C0572239CF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5976875"/>
                  </p:ext>
                </p:extLst>
              </p:nvPr>
            </p:nvGraphicFramePr>
            <p:xfrm>
              <a:off x="0" y="365761"/>
              <a:ext cx="12192000" cy="5394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Network-ordered PAXOS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342900" indent="-342900">
                            <a:buFont typeface="+mj-lt"/>
                            <a:buAutoNum type="arabicPeriod"/>
                          </a:pPr>
                          <a:r>
                            <a:rPr lang="en-US" sz="18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Participant processes may work at arbitrary speed.</a:t>
                          </a:r>
                          <a:endParaRPr lang="ru-RU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  <a:p>
                          <a:pPr marL="342900" indent="-342900">
                            <a:buFont typeface="+mj-lt"/>
                            <a:buAutoNum type="arabicPeriod"/>
                          </a:pPr>
                          <a:r>
                            <a:rPr lang="en-US" sz="18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Processes may crash and restart at any moment.</a:t>
                          </a:r>
                          <a:endParaRPr lang="ru-RU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  <a:p>
                          <a:pPr marL="342900" indent="-342900">
                            <a:buFont typeface="+mj-lt"/>
                            <a:buAutoNum type="arabicPeriod"/>
                          </a:pPr>
                          <a:r>
                            <a:rPr lang="en-US" sz="1800" dirty="0"/>
                            <a:t>Messages may be delayed (in particular, reordered), lost, or duplicated, but they cannot be corrupted</a:t>
                          </a:r>
                          <a:r>
                            <a:rPr lang="ru-RU" sz="1800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04297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indent="0">
                            <a:buFont typeface="+mj-lt"/>
                            <a:buNone/>
                          </a:pPr>
                          <a:r>
                            <a:rPr lang="en-US" sz="1800" dirty="0"/>
                            <a:t>With a programmable switch, one can implement Ordered Unreliable Multicast. It is a network operation that has the following properties</a:t>
                          </a:r>
                          <a:r>
                            <a:rPr lang="ru-RU" sz="1800" dirty="0"/>
                            <a:t>:</a:t>
                          </a:r>
                        </a:p>
                        <a:p>
                          <a:pPr marL="342900" indent="-342900">
                            <a:buFont typeface="+mj-lt"/>
                            <a:buAutoNum type="arabicPeriod"/>
                          </a:pPr>
                          <a:r>
                            <a:rPr lang="en-US" sz="1800" dirty="0"/>
                            <a:t>If two messages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and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en-US" sz="1800" dirty="0"/>
                            <a:t> are sent to a set of nodes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oMath>
                          </a14:m>
                          <a:r>
                            <a:rPr lang="en-US" sz="1800" dirty="0"/>
                            <a:t>, then every node in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oMath>
                          </a14:m>
                          <a:r>
                            <a:rPr lang="en-US" sz="1800" dirty="0"/>
                            <a:t> receives them in the same order (if it receives them at all)</a:t>
                          </a:r>
                          <a:r>
                            <a:rPr lang="ru-RU" sz="1800" dirty="0"/>
                            <a:t>.</a:t>
                          </a:r>
                          <a:endParaRPr lang="en-US" sz="1800" dirty="0"/>
                        </a:p>
                        <a:p>
                          <a:pPr marL="342900" indent="-342900">
                            <a:buFont typeface="+mj-lt"/>
                            <a:buAutoNum type="arabicPeriod"/>
                          </a:pPr>
                          <a:r>
                            <a:rPr lang="en-US" sz="1800" dirty="0"/>
                            <a:t>If a message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is sent to a set of nodes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oMath>
                          </a14:m>
                          <a:r>
                            <a:rPr lang="en-US" sz="1800" dirty="0"/>
                            <a:t> then either</a:t>
                          </a:r>
                          <a:endParaRPr lang="ru-RU" sz="1800" dirty="0"/>
                        </a:p>
                        <a:p>
                          <a:pPr marL="800100" lvl="1" indent="-342900">
                            <a:buFont typeface="+mj-lt"/>
                            <a:buAutoNum type="arabicPeriod"/>
                          </a:pPr>
                          <a:r>
                            <a:rPr lang="en-US" sz="1800" dirty="0"/>
                            <a:t>Every node in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oMath>
                          </a14:m>
                          <a:r>
                            <a:rPr lang="en-US" sz="1800" dirty="0"/>
                            <a:t> receives the</a:t>
                          </a:r>
                          <a:r>
                            <a:rPr lang="en-US" sz="1800" baseline="0" dirty="0"/>
                            <a:t> message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itself or a message “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was lost”.</a:t>
                          </a:r>
                          <a:endParaRPr lang="ru-RU" sz="1800" dirty="0"/>
                        </a:p>
                        <a:p>
                          <a:pPr marL="800100" lvl="1" indent="-342900">
                            <a:buFont typeface="+mj-lt"/>
                            <a:buAutoNum type="arabicPeriod"/>
                          </a:pPr>
                          <a:r>
                            <a:rPr lang="en-US" sz="1800" dirty="0"/>
                            <a:t>No node in</a:t>
                          </a:r>
                          <a:r>
                            <a:rPr lang="en-US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oMath>
                          </a14:m>
                          <a:r>
                            <a:rPr lang="en-US" sz="1800" dirty="0"/>
                            <a:t> receives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, nor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“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was lost”</a:t>
                          </a:r>
                          <a:r>
                            <a:rPr lang="ru-RU" sz="1800" dirty="0"/>
                            <a:t>.</a:t>
                          </a:r>
                          <a:endParaRPr lang="en-US" sz="1800" dirty="0"/>
                        </a:p>
                        <a:p>
                          <a:pPr marL="800100" lvl="1" indent="-342900">
                            <a:buFont typeface="+mj-lt"/>
                            <a:buAutoNum type="arabicPeriod"/>
                          </a:pPr>
                          <a:endParaRPr lang="en-US" sz="1800" dirty="0"/>
                        </a:p>
                        <a:p>
                          <a:pPr marL="0" lvl="0" indent="0">
                            <a:buFont typeface="+mj-lt"/>
                            <a:buNone/>
                          </a:pPr>
                          <a:r>
                            <a:rPr lang="en-US" sz="1800" dirty="0"/>
                            <a:t>We can use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Ordered Unreliable Multicast to send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propose()</a:t>
                          </a:r>
                          <a:r>
                            <a:rPr lang="en-US" sz="1800" dirty="0"/>
                            <a:t>s and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accept()</a:t>
                          </a:r>
                          <a:r>
                            <a:rPr lang="en-US" sz="1800" dirty="0"/>
                            <a:t>s. Thanks to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OUM, all acceptors receive </a:t>
                          </a:r>
                          <a:r>
                            <a:rPr lang="en-US" sz="180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propose()</a:t>
                          </a:r>
                          <a:r>
                            <a:rPr lang="en-US" sz="1800" dirty="0"/>
                            <a:t>s in the same order and can accept them immediately.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Loss of any </a:t>
                          </a:r>
                          <a:r>
                            <a:rPr lang="en-US" sz="180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propose()</a:t>
                          </a:r>
                          <a:r>
                            <a:rPr lang="en-US" sz="1800" dirty="0"/>
                            <a:t> or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accept()</a:t>
                          </a:r>
                          <a:r>
                            <a:rPr lang="en-US" sz="1800" dirty="0"/>
                            <a:t> is also detected by OUM. Process(es) that detected a message loss switch to phase 1 of PAXOS and start the re-election of the distinguished proposer.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0380033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285750" lvl="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800" dirty="0">
                              <a:hlinkClick r:id="rId3"/>
                            </a:rPr>
                            <a:t>https://www.usenix.org/system/files/conference/osdi16/osdi16-li.pdf</a:t>
                          </a:r>
                          <a:br>
                            <a:rPr lang="en-US" sz="1800" dirty="0"/>
                          </a:br>
                          <a:r>
                            <a:rPr lang="en-US" sz="1800" dirty="0"/>
                            <a:t>Just say NO to PAXOS overhead: replacing consensus with network ordering.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40095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CAE99CF-241C-8DA6-CF4D-C0572239CF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5976875"/>
                  </p:ext>
                </p:extLst>
              </p:nvPr>
            </p:nvGraphicFramePr>
            <p:xfrm>
              <a:off x="0" y="365761"/>
              <a:ext cx="12192000" cy="5394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Network-ordered PAXOS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marL="342900" indent="-342900">
                            <a:buFont typeface="+mj-lt"/>
                            <a:buAutoNum type="arabicPeriod"/>
                          </a:pPr>
                          <a:r>
                            <a:rPr lang="en-US" sz="18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Participant processes may work at arbitrary speed.</a:t>
                          </a:r>
                          <a:endParaRPr lang="ru-RU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  <a:p>
                          <a:pPr marL="342900" indent="-342900">
                            <a:buFont typeface="+mj-lt"/>
                            <a:buAutoNum type="arabicPeriod"/>
                          </a:pPr>
                          <a:r>
                            <a:rPr lang="en-US" sz="18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Processes may crash and restart at any moment.</a:t>
                          </a:r>
                          <a:endParaRPr lang="ru-RU" sz="18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  <a:p>
                          <a:pPr marL="342900" indent="-342900">
                            <a:buFont typeface="+mj-lt"/>
                            <a:buAutoNum type="arabicPeriod"/>
                          </a:pPr>
                          <a:r>
                            <a:rPr lang="en-US" sz="1800" dirty="0"/>
                            <a:t>Messages may be delayed (in particular, reordered), lost, or duplicated, but they cannot be corrupted</a:t>
                          </a:r>
                          <a:r>
                            <a:rPr lang="ru-RU" sz="1800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0429739"/>
                      </a:ext>
                    </a:extLst>
                  </a:tr>
                  <a:tr h="338328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4"/>
                          <a:stretch>
                            <a:fillRect t="-41948" r="-104" b="-217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038003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285750" lvl="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800" dirty="0">
                              <a:hlinkClick r:id="rId3"/>
                            </a:rPr>
                            <a:t>https://www.usenix.org/system/files/conference/osdi16/osdi16-li.pdf</a:t>
                          </a:r>
                          <a:br>
                            <a:rPr lang="en-US" sz="1800" dirty="0"/>
                          </a:br>
                          <a:r>
                            <a:rPr lang="en-US" sz="1800" dirty="0"/>
                            <a:t>Just say NO to PAXOS overhead: replacing consensus with network ordering.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40095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8679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60437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558884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4087109"/>
                  </p:ext>
                </p:extLst>
              </p:nvPr>
            </p:nvGraphicFramePr>
            <p:xfrm>
              <a:off x="0" y="365761"/>
              <a:ext cx="12192000" cy="44348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Reminder</a:t>
                          </a:r>
                          <a:endParaRPr lang="ru-RU" sz="2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The algorithm of a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proposer</a:t>
                          </a:r>
                          <a:r>
                            <a:rPr lang="ru-RU" sz="1700" dirty="0"/>
                            <a:t>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Choose an epoch number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 that was not used earlier.</a:t>
                          </a: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Send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to all acceptors. It is a request to ignore requests</a:t>
                          </a:r>
                          <a:r>
                            <a:rPr lang="en-US" sz="1700" baseline="0" dirty="0"/>
                            <a:t> with the epoch number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&lt;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Wait</a:t>
                          </a:r>
                          <a:r>
                            <a:rPr lang="en-US" sz="1700" baseline="0" dirty="0"/>
                            <a:t> for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from a majority of acceptors and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b="1" dirty="0"/>
                            <a:t>remember a value</a:t>
                          </a:r>
                          <a:r>
                            <a:rPr lang="ru-RU" sz="17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b="1" i="1" baseline="0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700" b="1" dirty="0"/>
                            <a:t> with the highest epoch number</a:t>
                          </a:r>
                          <a:r>
                            <a:rPr lang="ru-RU" sz="1700" dirty="0"/>
                            <a:t>.</a:t>
                          </a:r>
                          <a:r>
                            <a:rPr lang="ru-RU" sz="1700" baseline="0" dirty="0"/>
                            <a:t> </a:t>
                          </a:r>
                          <a:r>
                            <a:rPr lang="en-US" sz="1700" baseline="0" dirty="0"/>
                            <a:t>If all replies have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𝑛𝑖𝑙</m:t>
                              </m:r>
                            </m:oMath>
                          </a14:m>
                          <a:r>
                            <a:rPr lang="en-US" sz="1700" dirty="0"/>
                            <a:t>, the proposer may</a:t>
                          </a:r>
                          <a:r>
                            <a:rPr lang="en-US" sz="1700" baseline="0" dirty="0"/>
                            <a:t> propose its value.</a:t>
                          </a:r>
                          <a:endParaRPr lang="ru-RU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baseline="0" dirty="0"/>
                            <a:t>Send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baseline="0" smtClean="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baseline="0" dirty="0"/>
                            <a:t> to all acceptors </a:t>
                          </a:r>
                          <a:r>
                            <a:rPr lang="en-US" sz="1700" b="1" baseline="0" dirty="0"/>
                            <a:t>that have replied with a promise</a:t>
                          </a:r>
                          <a:r>
                            <a:rPr lang="en-US" sz="1700" baseline="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baseline="0" dirty="0"/>
                            <a:t>Wait for</a:t>
                          </a:r>
                          <a:r>
                            <a:rPr lang="ru-RU" sz="17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700" i="1" baseline="0" dirty="0" smtClean="0">
                                  <a:latin typeface="Cambria Math" panose="02040503050406030204" pitchFamily="18" charset="0"/>
                                </a:rPr>
                                <m:t>accept</m:t>
                              </m:r>
                              <m:r>
                                <a:rPr lang="en-US" sz="1700" i="1" baseline="0" dirty="0" smtClean="0">
                                  <a:latin typeface="Cambria Math" panose="02040503050406030204" pitchFamily="18" charset="0"/>
                                </a:rPr>
                                <m:t>()</m:t>
                              </m:r>
                            </m:oMath>
                          </a14:m>
                          <a:r>
                            <a:rPr lang="en-US" sz="1700" baseline="0" dirty="0"/>
                            <a:t> from a majority of acceptors</a:t>
                          </a:r>
                          <a:r>
                            <a:rPr lang="ru-RU" sz="1700" baseline="0" dirty="0"/>
                            <a:t>.</a:t>
                          </a:r>
                          <a:endParaRPr lang="en-US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ru-RU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baseline="0" dirty="0"/>
                            <a:t>If timed out, go to</a:t>
                          </a:r>
                          <a:r>
                            <a:rPr lang="ru-RU" sz="1700" baseline="0" dirty="0"/>
                            <a:t> </a:t>
                          </a:r>
                          <a:r>
                            <a:rPr lang="en-US" sz="1700" baseline="0" dirty="0"/>
                            <a:t>#1.</a:t>
                          </a:r>
                          <a:endParaRPr lang="en-US" sz="170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The algorithm of an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acceptor</a:t>
                          </a:r>
                          <a:r>
                            <a:rPr lang="ru-RU" sz="1700" dirty="0"/>
                            <a:t>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Upon receiving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remember</a:t>
                          </a:r>
                          <a:r>
                            <a:rPr lang="en-US" sz="1700" baseline="0" dirty="0"/>
                            <a:t> the epoch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and ignore all requests with lower epoch numbers</a:t>
                          </a:r>
                          <a:r>
                            <a:rPr lang="ru-RU" sz="1700" dirty="0"/>
                            <a:t>. </a:t>
                          </a:r>
                          <a:r>
                            <a:rPr lang="en-US" sz="1700" dirty="0"/>
                            <a:t>Reply with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where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/>
                            <a:t> is</a:t>
                          </a:r>
                          <a:r>
                            <a:rPr lang="en-US" sz="1700" baseline="0" dirty="0"/>
                            <a:t> the last accepted value </a:t>
                          </a:r>
                          <a:r>
                            <a:rPr lang="en-US" sz="1700" dirty="0"/>
                            <a:t>or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ru-RU" sz="17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</m:e>
                              </m:d>
                            </m:oMath>
                          </a14:m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if no value has been accepted yet.</a:t>
                          </a:r>
                          <a:br>
                            <a:rPr lang="en-US" sz="1700" dirty="0"/>
                          </a:br>
                          <a:r>
                            <a:rPr lang="en-US" sz="1700" b="1" dirty="0"/>
                            <a:t>Note</a:t>
                          </a:r>
                          <a:r>
                            <a:rPr lang="ru-RU" sz="1700" b="1" dirty="0"/>
                            <a:t>: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has</a:t>
                          </a:r>
                          <a:r>
                            <a:rPr lang="en-US" sz="17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&gt; 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ru-RU" sz="1700" b="0" i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oMath>
                          </a14:m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Upon receiving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with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1700" dirty="0"/>
                            <a:t> that is greater than the last remembered</a:t>
                          </a:r>
                          <a:r>
                            <a:rPr lang="en-US" sz="1700" baseline="0" dirty="0"/>
                            <a:t> epoch</a:t>
                          </a:r>
                          <a:r>
                            <a:rPr lang="ru-RU" sz="1700" dirty="0"/>
                            <a:t>, </a:t>
                          </a:r>
                          <a:r>
                            <a:rPr lang="en-US" sz="1700" dirty="0"/>
                            <a:t>accept the value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7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/>
                            <a:t> and reply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accept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.</a:t>
                          </a:r>
                          <a:endParaRPr lang="ru-RU" sz="170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4087109"/>
                  </p:ext>
                </p:extLst>
              </p:nvPr>
            </p:nvGraphicFramePr>
            <p:xfrm>
              <a:off x="0" y="365761"/>
              <a:ext cx="12192000" cy="44348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Reminder</a:t>
                          </a:r>
                          <a:endParaRPr lang="ru-RU" sz="2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7764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12698" r="-100208" b="-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2698" r="-208" b="-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61660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239121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800436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121632"/>
              </p:ext>
            </p:extLst>
          </p:nvPr>
        </p:nvGraphicFramePr>
        <p:xfrm>
          <a:off x="0" y="365761"/>
          <a:ext cx="12192000" cy="13716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Failures of cluster nodes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Participant processes may work at arbitrary speed.</a:t>
                      </a:r>
                      <a:endParaRPr lang="ru-RU" sz="1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Processes may crash and restart at any moment.</a:t>
                      </a:r>
                      <a:endParaRPr lang="ru-RU" sz="18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Messages may be delayed (in particular, reordered), lost, or duplicated, but they cannot be corrupted</a:t>
                      </a: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29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886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33904-D31D-5108-5847-2BA8F121A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6717FA-68FB-C0AE-F25C-EB2B8E99AFCD}"/>
              </a:ext>
            </a:extLst>
          </p:cNvPr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97FDD3-7DFE-9A45-EA70-9D2A89B2CDD9}"/>
              </a:ext>
            </a:extLst>
          </p:cNvPr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730B7BD-5484-512A-C5DD-7A8920112DEB}"/>
              </a:ext>
            </a:extLst>
          </p:cNvPr>
          <p:cNvGraphicFramePr>
            <a:graphicFrameLocks noGrp="1"/>
          </p:cNvGraphicFramePr>
          <p:nvPr/>
        </p:nvGraphicFramePr>
        <p:xfrm>
          <a:off x="0" y="365761"/>
          <a:ext cx="12192000" cy="3200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Failures of cluster nodes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Participant processes may work at arbitrary speed.</a:t>
                      </a:r>
                      <a:endParaRPr lang="ru-RU" sz="1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Processes may crash and restart at any moment.</a:t>
                      </a:r>
                      <a:endParaRPr lang="ru-RU" sz="18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Messages may be delayed (in particular, reordered), lost, or duplicated, but they cannot be corrupted</a:t>
                      </a: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297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PAXOS assumes that cluster nodes follow the rules of PAXOS even in the face of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bit rot that may randomly corrupt the on-disk or in-memory state of nodes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bugs in the implementation of nodes.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594872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It is not feasible or reasonable to prove the correctness of cluster nodes in most cases, but we can make failures rare enough: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Consistency checks at all steps,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Randomised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tests and fault injection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33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1321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59896-3A0C-4DC7-DD08-0E9B43A18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2B9D810-CE33-82A9-3407-B9324026B574}"/>
              </a:ext>
            </a:extLst>
          </p:cNvPr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588F98C-F2B0-74D4-4E95-5FB95EE97AD5}"/>
              </a:ext>
            </a:extLst>
          </p:cNvPr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2B8C326-E1F2-D5F3-C515-7727A1902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498563"/>
              </p:ext>
            </p:extLst>
          </p:nvPr>
        </p:nvGraphicFramePr>
        <p:xfrm>
          <a:off x="0" y="365761"/>
          <a:ext cx="12192000" cy="35819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Failures of cluster nodes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Participant processes may work at arbitrary speed.</a:t>
                      </a:r>
                      <a:endParaRPr lang="ru-RU" sz="1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Processes may crash and restart at any moment.</a:t>
                      </a:r>
                      <a:endParaRPr lang="ru-RU" sz="18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Messages may be delayed (in particular, reordered), lost, or duplicated, but they cannot be corrupted</a:t>
                      </a: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297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PAXOS assumes that cluster nodes follow the rules of PAXOS even in the face of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bit rot that may randomly corrupt the on-disk or in-memory state of nodes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bugs in the implementation of nodes.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594872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It is not feasible or reasonable to prove the correctness of cluster nodes in most cases, but we can make failures rare enough: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Consistency checks at all steps,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Randomised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tests and fault injection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33414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700" dirty="0">
                          <a:solidFill>
                            <a:schemeClr val="tx1"/>
                          </a:solidFill>
                        </a:rPr>
                        <a:t>Chaos engineering: </a:t>
                      </a:r>
                      <a:r>
                        <a:rPr lang="en-GB" sz="1700" dirty="0">
                          <a:solidFill>
                            <a:schemeClr val="tx1"/>
                          </a:solidFill>
                          <a:hlinkClick r:id="rId3"/>
                        </a:rPr>
                        <a:t>https://github.com/netflix/chaosmonkey</a:t>
                      </a:r>
                      <a:endParaRPr lang="en-GB" sz="17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128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60998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B15A3-B04A-81ED-C267-A567F3B88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7D26189-AB29-0501-2834-9CBAE34FFCAA}"/>
              </a:ext>
            </a:extLst>
          </p:cNvPr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44AF0B9-C9B1-0A71-E703-ED5EB0682315}"/>
              </a:ext>
            </a:extLst>
          </p:cNvPr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B20C1B-D9D7-8D9A-84A8-5403620D31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06998"/>
              </p:ext>
            </p:extLst>
          </p:nvPr>
        </p:nvGraphicFramePr>
        <p:xfrm>
          <a:off x="0" y="365761"/>
          <a:ext cx="12192000" cy="3810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Failures of cluster nodes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Participant processes may work at arbitrary speed.</a:t>
                      </a:r>
                      <a:endParaRPr lang="ru-RU" sz="1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Processes may crash and restart at any moment.</a:t>
                      </a:r>
                      <a:endParaRPr lang="ru-RU" sz="18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Messages may be delayed (in particular, reordered), lost, or duplicated, but they cannot be corrupted</a:t>
                      </a: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297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PAXOS assumes that cluster nodes follow the rules of PAXOS even in the face of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bit rot that may randomly corrupt the on-disk or in-memory state of nodes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bugs in the implementation of nodes.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594872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It is not feasible or reasonable to prove the correctness of cluster nodes in most cases, but we can make failures rare enough: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Consistency checks at all steps,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Randomised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tests and fault injection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33414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700" dirty="0">
                          <a:solidFill>
                            <a:schemeClr val="tx1"/>
                          </a:solidFill>
                        </a:rPr>
                        <a:t>Chaos engineering: </a:t>
                      </a:r>
                      <a:r>
                        <a:rPr lang="en-GB" sz="1700" dirty="0">
                          <a:solidFill>
                            <a:schemeClr val="tx1"/>
                          </a:solidFill>
                          <a:hlinkClick r:id="rId3"/>
                        </a:rPr>
                        <a:t>https://github.com/netflix/chaosmonkey</a:t>
                      </a:r>
                      <a:endParaRPr lang="en-GB" sz="17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700" dirty="0">
                          <a:solidFill>
                            <a:schemeClr val="tx1"/>
                          </a:solidFill>
                        </a:rPr>
                        <a:t>Distributed systems safety research: </a:t>
                      </a:r>
                      <a:r>
                        <a:rPr lang="en-GB" sz="1700" dirty="0">
                          <a:solidFill>
                            <a:schemeClr val="tx1"/>
                          </a:solidFill>
                          <a:hlinkClick r:id="rId4"/>
                        </a:rPr>
                        <a:t>https://jepsen.io</a:t>
                      </a:r>
                      <a:endParaRPr lang="en-GB" sz="17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128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8988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0D0D0-3C74-DF0D-81FF-B3B571ACF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CC4E264-FD90-49A0-2DC8-D344AC1E93C2}"/>
              </a:ext>
            </a:extLst>
          </p:cNvPr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9199C23-7D23-5AE7-38BA-DBF90835A5E9}"/>
              </a:ext>
            </a:extLst>
          </p:cNvPr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9FB3FB1-C40A-75F3-B57D-988312962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400916"/>
              </p:ext>
            </p:extLst>
          </p:nvPr>
        </p:nvGraphicFramePr>
        <p:xfrm>
          <a:off x="0" y="365761"/>
          <a:ext cx="12192000" cy="4587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Failures of cluster nodes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Participant processes may work at arbitrary speed.</a:t>
                      </a:r>
                      <a:endParaRPr lang="ru-RU" sz="1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Processes may crash and restart at any moment.</a:t>
                      </a:r>
                      <a:endParaRPr lang="ru-RU" sz="18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Messages may be delayed (in particular, reordered), lost, or duplicated, but they cannot be corrupted</a:t>
                      </a: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297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PAXOS assumes that cluster nodes follow the rules of PAXOS even in the face of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bit rot that may randomly corrupt the on-disk or in-memory state of nodes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bugs in the implementation of nodes.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594872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It is not feasible or reasonable to prove the correctness of cluster nodes in most cases, but we can make failures rare enough: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Consistency checks at all steps,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Randomised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tests and fault injection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33414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700" dirty="0">
                          <a:solidFill>
                            <a:schemeClr val="tx1"/>
                          </a:solidFill>
                        </a:rPr>
                        <a:t>Chaos engineering: </a:t>
                      </a:r>
                      <a:r>
                        <a:rPr lang="en-GB" sz="1700" dirty="0">
                          <a:solidFill>
                            <a:schemeClr val="tx1"/>
                          </a:solidFill>
                          <a:hlinkClick r:id="rId3"/>
                        </a:rPr>
                        <a:t>https://github.com/netflix/chaosmonkey</a:t>
                      </a:r>
                      <a:endParaRPr lang="en-GB" sz="17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700" dirty="0">
                          <a:solidFill>
                            <a:schemeClr val="tx1"/>
                          </a:solidFill>
                        </a:rPr>
                        <a:t>Distributed systems safety research: </a:t>
                      </a:r>
                      <a:r>
                        <a:rPr lang="en-GB" sz="1700" dirty="0">
                          <a:solidFill>
                            <a:schemeClr val="tx1"/>
                          </a:solidFill>
                          <a:hlinkClick r:id="rId4"/>
                        </a:rPr>
                        <a:t>https://jepsen.io</a:t>
                      </a:r>
                      <a:endParaRPr lang="en-GB" sz="17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700" dirty="0">
                          <a:solidFill>
                            <a:schemeClr val="tx1"/>
                          </a:solidFill>
                        </a:rPr>
                        <a:t>Deterministic simulation: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700" dirty="0">
                          <a:solidFill>
                            <a:schemeClr val="tx1"/>
                          </a:solidFill>
                          <a:hlinkClick r:id="rId5"/>
                        </a:rPr>
                        <a:t>https://github.com/asatarin/testing-distributed-systems?tab=readme-ov-file#foundationdb</a:t>
                      </a:r>
                      <a:endParaRPr lang="en-GB" sz="1700" dirty="0">
                        <a:solidFill>
                          <a:schemeClr val="tx1"/>
                        </a:solidFill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700" dirty="0">
                          <a:solidFill>
                            <a:schemeClr val="tx1"/>
                          </a:solidFill>
                          <a:hlinkClick r:id="rId6"/>
                        </a:rPr>
                        <a:t>https://antithesis.com/blog/deterministic_hypervisor</a:t>
                      </a:r>
                      <a:endParaRPr lang="en-GB" sz="17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128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9663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BC6C2-DAE2-3531-85B8-AA08FDA60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2451B14-1D12-9762-A3F0-3A7492725201}"/>
              </a:ext>
            </a:extLst>
          </p:cNvPr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2CEF959-BEFA-01C0-57DE-A43DAB8C90DC}"/>
              </a:ext>
            </a:extLst>
          </p:cNvPr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5940E8C-CB17-DE48-474B-6B93C6F5FE2E}"/>
              </a:ext>
            </a:extLst>
          </p:cNvPr>
          <p:cNvGraphicFramePr>
            <a:graphicFrameLocks noGrp="1"/>
          </p:cNvGraphicFramePr>
          <p:nvPr/>
        </p:nvGraphicFramePr>
        <p:xfrm>
          <a:off x="0" y="365761"/>
          <a:ext cx="12192000" cy="56235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Failures of cluster nodes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Participant processes may work at arbitrary speed.</a:t>
                      </a:r>
                      <a:endParaRPr lang="ru-RU" sz="1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Processes may crash and restart at any moment.</a:t>
                      </a:r>
                      <a:endParaRPr lang="ru-RU" sz="18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Messages may be delayed (in particular, reordered), lost, or duplicated, but they cannot be corrupted</a:t>
                      </a: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297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PAXOS assumes that cluster nodes follow the rules of PAXOS even in the face of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bit rot that may randomly corrupt the on-disk or in-memory state of nodes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bugs in the implementation of nodes.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594872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It is not feasible or reasonable to prove the correctness of cluster nodes in most cases, but we can make failures rare enough: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Consistency checks at all steps,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Randomised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tests and fault injection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33414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700" dirty="0">
                          <a:solidFill>
                            <a:schemeClr val="tx1"/>
                          </a:solidFill>
                        </a:rPr>
                        <a:t>Chaos engineering: </a:t>
                      </a:r>
                      <a:r>
                        <a:rPr lang="en-GB" sz="1700" dirty="0">
                          <a:solidFill>
                            <a:schemeClr val="tx1"/>
                          </a:solidFill>
                          <a:hlinkClick r:id="rId3"/>
                        </a:rPr>
                        <a:t>https://github.com/netflix/chaosmonkey</a:t>
                      </a:r>
                      <a:endParaRPr lang="en-GB" sz="17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700" dirty="0">
                          <a:solidFill>
                            <a:schemeClr val="tx1"/>
                          </a:solidFill>
                        </a:rPr>
                        <a:t>Distributed systems safety research: </a:t>
                      </a:r>
                      <a:r>
                        <a:rPr lang="en-GB" sz="1700" dirty="0">
                          <a:solidFill>
                            <a:schemeClr val="tx1"/>
                          </a:solidFill>
                          <a:hlinkClick r:id="rId4"/>
                        </a:rPr>
                        <a:t>https://jepsen.io</a:t>
                      </a:r>
                      <a:endParaRPr lang="en-GB" sz="17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700" dirty="0">
                          <a:solidFill>
                            <a:schemeClr val="tx1"/>
                          </a:solidFill>
                        </a:rPr>
                        <a:t>Deterministic simulation: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700" dirty="0">
                          <a:solidFill>
                            <a:schemeClr val="tx1"/>
                          </a:solidFill>
                          <a:hlinkClick r:id="rId5"/>
                        </a:rPr>
                        <a:t>https://github.com/asatarin/testing-distributed-systems?tab=readme-ov-file#foundationdb</a:t>
                      </a:r>
                      <a:endParaRPr lang="en-GB" sz="1700" dirty="0">
                        <a:solidFill>
                          <a:schemeClr val="tx1"/>
                        </a:solidFill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700" dirty="0">
                          <a:solidFill>
                            <a:schemeClr val="tx1"/>
                          </a:solidFill>
                          <a:hlinkClick r:id="rId6"/>
                        </a:rPr>
                        <a:t>https://antithesis.com/blog/deterministic_hypervisor</a:t>
                      </a:r>
                      <a:endParaRPr lang="en-GB" sz="17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700" dirty="0">
                          <a:solidFill>
                            <a:schemeClr val="tx1"/>
                          </a:solidFill>
                        </a:rPr>
                        <a:t>Fuzz testing, generation of random test inputs and minimisation of testcases: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700" dirty="0">
                          <a:solidFill>
                            <a:schemeClr val="tx1"/>
                          </a:solidFill>
                          <a:hlinkClick r:id="rId7"/>
                        </a:rPr>
                        <a:t>https://go.dev/doc/security/fuzz/</a:t>
                      </a:r>
                      <a:endParaRPr lang="en-GB" sz="1700" dirty="0">
                        <a:solidFill>
                          <a:schemeClr val="tx1"/>
                        </a:solidFill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700" dirty="0">
                          <a:hlinkClick r:id="rId8"/>
                        </a:rPr>
                        <a:t>https://www.cse.chalmers.se/edu/year/2012/course/DIT848/files/13-GL-QuickCheck.pdf</a:t>
                      </a:r>
                      <a:endParaRPr lang="en-GB" sz="1700" dirty="0"/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700" dirty="0">
                          <a:solidFill>
                            <a:schemeClr val="tx1"/>
                          </a:solidFill>
                          <a:hlinkClick r:id="rId9"/>
                        </a:rPr>
                        <a:t>https://github.com/google/AFL</a:t>
                      </a:r>
                      <a:endParaRPr lang="en-GB" sz="17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128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689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BD7C3-BC4E-CDC2-6FE3-652C544CF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C8EA07-BBEC-B732-4D65-740BD9EA1C9F}"/>
              </a:ext>
            </a:extLst>
          </p:cNvPr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E73224F-7951-9F59-5D46-0E690B689C19}"/>
              </a:ext>
            </a:extLst>
          </p:cNvPr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6A63A24-BC99-BD90-8213-CBC03F6A81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435148"/>
              </p:ext>
            </p:extLst>
          </p:nvPr>
        </p:nvGraphicFramePr>
        <p:xfrm>
          <a:off x="0" y="365761"/>
          <a:ext cx="12192000" cy="61417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Failures of cluster nodes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Participant processes may work at arbitrary speed.</a:t>
                      </a:r>
                      <a:endParaRPr lang="ru-RU" sz="1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Processes may crash and restart at any moment.</a:t>
                      </a:r>
                      <a:endParaRPr lang="ru-RU" sz="18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Messages may be delayed (in particular, reordered), lost, or duplicated, but they cannot be corrupted</a:t>
                      </a: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297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PAXOS assumes that cluster nodes follow the rules of PAXOS even in the face of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bit rot that may randomly corrupt the on-disk or in-memory state of nodes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bugs in the implementation of nodes.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594872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It is not feasible or reasonable to prove the correctness of cluster nodes in most cases, but we can make failures rare enough: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Consistency checks at all steps,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Randomised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tests and fault injection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33414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700" dirty="0">
                          <a:solidFill>
                            <a:schemeClr val="tx1"/>
                          </a:solidFill>
                        </a:rPr>
                        <a:t>Chaos engineering: </a:t>
                      </a:r>
                      <a:r>
                        <a:rPr lang="en-GB" sz="1700" dirty="0">
                          <a:solidFill>
                            <a:schemeClr val="tx1"/>
                          </a:solidFill>
                          <a:hlinkClick r:id="rId3"/>
                        </a:rPr>
                        <a:t>https://github.com/netflix/chaosmonkey</a:t>
                      </a:r>
                      <a:endParaRPr lang="en-GB" sz="17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700" dirty="0">
                          <a:solidFill>
                            <a:schemeClr val="tx1"/>
                          </a:solidFill>
                        </a:rPr>
                        <a:t>Distributed systems safety research: </a:t>
                      </a:r>
                      <a:r>
                        <a:rPr lang="en-GB" sz="1700" dirty="0">
                          <a:solidFill>
                            <a:schemeClr val="tx1"/>
                          </a:solidFill>
                          <a:hlinkClick r:id="rId4"/>
                        </a:rPr>
                        <a:t>https://jepsen.io</a:t>
                      </a:r>
                      <a:endParaRPr lang="en-GB" sz="17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700" dirty="0">
                          <a:solidFill>
                            <a:schemeClr val="tx1"/>
                          </a:solidFill>
                        </a:rPr>
                        <a:t>Deterministic simulation: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700" dirty="0">
                          <a:solidFill>
                            <a:schemeClr val="tx1"/>
                          </a:solidFill>
                          <a:hlinkClick r:id="rId5"/>
                        </a:rPr>
                        <a:t>https://github.com/asatarin/testing-distributed-systems?tab=readme-ov-file#foundationdb</a:t>
                      </a:r>
                      <a:endParaRPr lang="en-GB" sz="1700" dirty="0">
                        <a:solidFill>
                          <a:schemeClr val="tx1"/>
                        </a:solidFill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700" dirty="0">
                          <a:solidFill>
                            <a:schemeClr val="tx1"/>
                          </a:solidFill>
                          <a:hlinkClick r:id="rId6"/>
                        </a:rPr>
                        <a:t>https://antithesis.com/blog/deterministic_hypervisor</a:t>
                      </a:r>
                      <a:endParaRPr lang="en-GB" sz="17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700" dirty="0">
                          <a:solidFill>
                            <a:schemeClr val="tx1"/>
                          </a:solidFill>
                        </a:rPr>
                        <a:t>Fuzz testing, generation of random test inputs and minimisation of testcases: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700" dirty="0">
                          <a:solidFill>
                            <a:schemeClr val="tx1"/>
                          </a:solidFill>
                          <a:hlinkClick r:id="rId7"/>
                        </a:rPr>
                        <a:t>https://go.dev/doc/security/fuzz/</a:t>
                      </a:r>
                      <a:endParaRPr lang="en-GB" sz="1700" dirty="0">
                        <a:solidFill>
                          <a:schemeClr val="tx1"/>
                        </a:solidFill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700" dirty="0">
                          <a:hlinkClick r:id="rId8"/>
                        </a:rPr>
                        <a:t>https://www.cse.chalmers.se/edu/year/2012/course/DIT848/files/13-GL-QuickCheck.pdf</a:t>
                      </a:r>
                      <a:endParaRPr lang="en-GB" sz="1700" dirty="0"/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700" dirty="0">
                          <a:solidFill>
                            <a:schemeClr val="tx1"/>
                          </a:solidFill>
                          <a:hlinkClick r:id="rId9"/>
                        </a:rPr>
                        <a:t>https://github.com/google/AFL</a:t>
                      </a:r>
                      <a:endParaRPr lang="en-GB" sz="1700" dirty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700" dirty="0">
                          <a:solidFill>
                            <a:schemeClr val="tx1"/>
                          </a:solidFill>
                        </a:rPr>
                        <a:t>Simple Testing Can Prevent Most Critical Failures: An Analysis of Production Failures in Distributed Data-Intensive Systems:</a:t>
                      </a:r>
                      <a:br>
                        <a:rPr lang="en-GB" sz="17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GB" sz="1700" dirty="0">
                          <a:hlinkClick r:id="rId10"/>
                        </a:rPr>
                        <a:t>https://www.usenix.org/system/files/conference/osdi14/osdi14-paper-yuan.pdf</a:t>
                      </a:r>
                      <a:endParaRPr lang="en-GB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128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04269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996333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930329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566648"/>
              </p:ext>
            </p:extLst>
          </p:nvPr>
        </p:nvGraphicFramePr>
        <p:xfrm>
          <a:off x="0" y="365761"/>
          <a:ext cx="12192000" cy="52425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2571">
                  <a:extLst>
                    <a:ext uri="{9D8B030D-6E8A-4147-A177-3AD203B41FA5}">
                      <a16:colId xmlns:a16="http://schemas.microsoft.com/office/drawing/2014/main" val="3618737256"/>
                    </a:ext>
                  </a:extLst>
                </a:gridCol>
                <a:gridCol w="4245429">
                  <a:extLst>
                    <a:ext uri="{9D8B030D-6E8A-4147-A177-3AD203B41FA5}">
                      <a16:colId xmlns:a16="http://schemas.microsoft.com/office/drawing/2014/main" val="3285416449"/>
                    </a:ext>
                  </a:extLst>
                </a:gridCol>
              </a:tblGrid>
              <a:tr h="381518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Another example of a complex state space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pthread_mutex_t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pthread_cond_t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cv;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...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std::deque&lt;int&gt; queue;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constexpr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sizeLimit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...;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...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void put(int x)</a:t>
                      </a:r>
                      <a:b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pthread_mutex_lock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while (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queue.size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 &gt;=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sizeLimit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pthread_cond_wait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(&amp;cv, 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queue.push_back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pthread_cond_signal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(&amp;cv);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pthread_mutex_unlock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  <a:b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get()</a:t>
                      </a:r>
                      <a:b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int x;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pthread_mutex_lock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while (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queue.empty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pthread_cond_wait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(&amp;cv, 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x =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queue.pop_front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pthread_cond_signal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(&amp;cv);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pthread_mutex_unlock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return x;</a:t>
                      </a:r>
                      <a:b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  <a:endParaRPr lang="ru-RU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The problem: implement a bounded queue that supports multiple concurrent readers and writers.</a:t>
                      </a:r>
                      <a:endParaRPr lang="ru-RU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The implementation on this slide has a problem that</a:t>
                      </a:r>
                      <a:endParaRPr lang="ru-RU" sz="1800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dirty="0"/>
                        <a:t>happens only when the total number of users is greater than the maximum queue depth</a:t>
                      </a:r>
                      <a:r>
                        <a:rPr lang="ru-RU" sz="1800" dirty="0"/>
                        <a:t>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dirty="0"/>
                        <a:t>happens rarely even if condition #1 is satisfied</a:t>
                      </a:r>
                      <a:r>
                        <a:rPr lang="ru-RU" sz="18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318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2529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236204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757574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284563"/>
              </p:ext>
            </p:extLst>
          </p:nvPr>
        </p:nvGraphicFramePr>
        <p:xfrm>
          <a:off x="0" y="365761"/>
          <a:ext cx="12192000" cy="52425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2571">
                  <a:extLst>
                    <a:ext uri="{9D8B030D-6E8A-4147-A177-3AD203B41FA5}">
                      <a16:colId xmlns:a16="http://schemas.microsoft.com/office/drawing/2014/main" val="3618737256"/>
                    </a:ext>
                  </a:extLst>
                </a:gridCol>
                <a:gridCol w="4245429">
                  <a:extLst>
                    <a:ext uri="{9D8B030D-6E8A-4147-A177-3AD203B41FA5}">
                      <a16:colId xmlns:a16="http://schemas.microsoft.com/office/drawing/2014/main" val="3285416449"/>
                    </a:ext>
                  </a:extLst>
                </a:gridCol>
              </a:tblGrid>
              <a:tr h="381518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Another example of a complex state space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pthread_mutex_t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pthread_cond_t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cv;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...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std::deque&lt;int&gt; queue;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constexpr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sizeLimit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...;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...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void put(int x)</a:t>
                      </a:r>
                      <a:b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pthread_mutex_lock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while (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queue.size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 &gt;=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sizeLimit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pthread_cond_wait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(&amp;cv, 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queue.push_back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pthread_cond_signal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(&amp;cv);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pthread_mutex_unlock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  <a:b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get()</a:t>
                      </a:r>
                      <a:b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int x;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pthread_mutex_lock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while (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queue.empty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pthread_cond_wait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(&amp;cv, 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x =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queue.pop_front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pthread_cond_signal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(&amp;cv);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pthread_mutex_unlock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return x;</a:t>
                      </a:r>
                      <a:b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  <a:endParaRPr lang="ru-RU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The problem: implement a bounded queue that supports multiple concurrent readers and writers.</a:t>
                      </a:r>
                      <a:endParaRPr lang="ru-RU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The implementation on this slide has a problem that</a:t>
                      </a:r>
                      <a:endParaRPr lang="ru-RU" sz="1800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dirty="0"/>
                        <a:t>happens only when the total number of users is greater than the maximum queue depth</a:t>
                      </a:r>
                      <a:r>
                        <a:rPr lang="ru-RU" sz="1800" dirty="0"/>
                        <a:t>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dirty="0"/>
                        <a:t>happens rarely even if condition #1 is satisfied</a:t>
                      </a:r>
                      <a:r>
                        <a:rPr lang="ru-RU" sz="18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318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9519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19835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113219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878692"/>
              </p:ext>
            </p:extLst>
          </p:nvPr>
        </p:nvGraphicFramePr>
        <p:xfrm>
          <a:off x="0" y="365761"/>
          <a:ext cx="12192000" cy="52425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2571">
                  <a:extLst>
                    <a:ext uri="{9D8B030D-6E8A-4147-A177-3AD203B41FA5}">
                      <a16:colId xmlns:a16="http://schemas.microsoft.com/office/drawing/2014/main" val="3618737256"/>
                    </a:ext>
                  </a:extLst>
                </a:gridCol>
                <a:gridCol w="4245429">
                  <a:extLst>
                    <a:ext uri="{9D8B030D-6E8A-4147-A177-3AD203B41FA5}">
                      <a16:colId xmlns:a16="http://schemas.microsoft.com/office/drawing/2014/main" val="3285416449"/>
                    </a:ext>
                  </a:extLst>
                </a:gridCol>
              </a:tblGrid>
              <a:tr h="381518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Another example of a complex state space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pthread_mutex_t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pthread_cond_t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cv;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...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std::deque&lt;int&gt; queue;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constexpr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sizeLimit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...;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...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void put(int x)</a:t>
                      </a:r>
                      <a:b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pthread_mutex_lock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while (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queue.size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 &gt;=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sizeLimit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pthread_cond_wait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(&amp;cv, 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queue.push_back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pthread_cond_signal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(&amp;cv);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pthread_mutex_unlock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  <a:b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get()</a:t>
                      </a:r>
                      <a:b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int x;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pthread_mutex_lock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while (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queue.empty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pthread_cond_wait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(&amp;cv, 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x =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queue.pop_front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pthread_cond_signal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(&amp;cv);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pthread_mutex_unlock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return x;</a:t>
                      </a:r>
                      <a:b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  <a:endParaRPr lang="ru-RU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The problem: implement a bounded queue that supports multiple concurrent readers and writers.</a:t>
                      </a:r>
                      <a:endParaRPr lang="ru-RU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The implementation on this slide has a problem that</a:t>
                      </a:r>
                      <a:endParaRPr lang="ru-RU" sz="1800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dirty="0"/>
                        <a:t>happens only when the total number of users is greater than the maximum queue depth</a:t>
                      </a:r>
                      <a:r>
                        <a:rPr lang="ru-RU" sz="1800" dirty="0"/>
                        <a:t>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dirty="0"/>
                        <a:t>happens rarely even if condition #1 is satisfied</a:t>
                      </a:r>
                      <a:r>
                        <a:rPr lang="ru-RU" sz="1800" dirty="0"/>
                        <a:t>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Readers are supposed to wake writers, and vice versa.</a:t>
                      </a:r>
                      <a:br>
                        <a:rPr lang="en-US" sz="1800" dirty="0"/>
                      </a:br>
                      <a:br>
                        <a:rPr lang="en-US" sz="1800" dirty="0"/>
                      </a:br>
                      <a:r>
                        <a:rPr lang="en-US" sz="1800" dirty="0"/>
                        <a:t>However, </a:t>
                      </a:r>
                      <a:r>
                        <a:rPr lang="en-US" sz="18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pthread_cond_signal</a:t>
                      </a:r>
                      <a:r>
                        <a:rPr lang="en-US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r>
                        <a:rPr lang="en-US" sz="1800" dirty="0"/>
                        <a:t> wakes a random sleeping thread.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318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0704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352283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990326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1802975"/>
                  </p:ext>
                </p:extLst>
              </p:nvPr>
            </p:nvGraphicFramePr>
            <p:xfrm>
              <a:off x="0" y="365761"/>
              <a:ext cx="12192000" cy="530352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Reminder</a:t>
                          </a:r>
                          <a:endParaRPr lang="ru-RU" sz="2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The algorithm of a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proposer</a:t>
                          </a:r>
                          <a:r>
                            <a:rPr lang="ru-RU" sz="1700" dirty="0"/>
                            <a:t>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Choose an epoch number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 that was not used earlier.</a:t>
                          </a: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Send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to all acceptors. It is a request to ignore requests</a:t>
                          </a:r>
                          <a:r>
                            <a:rPr lang="en-US" sz="1700" baseline="0" dirty="0"/>
                            <a:t> with the epoch number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&lt;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Wait</a:t>
                          </a:r>
                          <a:r>
                            <a:rPr lang="en-US" sz="1700" baseline="0" dirty="0"/>
                            <a:t> for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from a majority of acceptors and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b="1" dirty="0"/>
                            <a:t>remember a value</a:t>
                          </a:r>
                          <a:r>
                            <a:rPr lang="ru-RU" sz="17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b="1" i="1" baseline="0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700" b="1" dirty="0"/>
                            <a:t> with the highest epoch number</a:t>
                          </a:r>
                          <a:r>
                            <a:rPr lang="ru-RU" sz="1700" dirty="0"/>
                            <a:t>.</a:t>
                          </a:r>
                          <a:r>
                            <a:rPr lang="ru-RU" sz="1700" baseline="0" dirty="0"/>
                            <a:t> </a:t>
                          </a:r>
                          <a:r>
                            <a:rPr lang="en-US" sz="1700" baseline="0" dirty="0"/>
                            <a:t>If all replies have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𝑛𝑖𝑙</m:t>
                              </m:r>
                            </m:oMath>
                          </a14:m>
                          <a:r>
                            <a:rPr lang="en-US" sz="1700" dirty="0"/>
                            <a:t>, the proposer may</a:t>
                          </a:r>
                          <a:r>
                            <a:rPr lang="en-US" sz="1700" baseline="0" dirty="0"/>
                            <a:t> propose its value.</a:t>
                          </a:r>
                          <a:endParaRPr lang="ru-RU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baseline="0" dirty="0"/>
                            <a:t>Send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baseline="0" smtClean="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baseline="0" dirty="0"/>
                            <a:t> to all acceptors </a:t>
                          </a:r>
                          <a:r>
                            <a:rPr lang="en-US" sz="1700" b="1" baseline="0" dirty="0"/>
                            <a:t>that have replied with a promise</a:t>
                          </a:r>
                          <a:r>
                            <a:rPr lang="en-US" sz="1700" baseline="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baseline="0" dirty="0"/>
                            <a:t>Wait for</a:t>
                          </a:r>
                          <a:r>
                            <a:rPr lang="ru-RU" sz="17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700" i="1" baseline="0" dirty="0" smtClean="0">
                                  <a:latin typeface="Cambria Math" panose="02040503050406030204" pitchFamily="18" charset="0"/>
                                </a:rPr>
                                <m:t>accept</m:t>
                              </m:r>
                              <m:r>
                                <a:rPr lang="en-US" sz="1700" i="1" baseline="0" dirty="0" smtClean="0">
                                  <a:latin typeface="Cambria Math" panose="02040503050406030204" pitchFamily="18" charset="0"/>
                                </a:rPr>
                                <m:t>()</m:t>
                              </m:r>
                            </m:oMath>
                          </a14:m>
                          <a:r>
                            <a:rPr lang="en-US" sz="1700" baseline="0" dirty="0"/>
                            <a:t> from a majority of acceptors</a:t>
                          </a:r>
                          <a:r>
                            <a:rPr lang="ru-RU" sz="1700" baseline="0" dirty="0"/>
                            <a:t>.</a:t>
                          </a:r>
                          <a:endParaRPr lang="en-US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ru-RU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baseline="0" dirty="0"/>
                            <a:t>If timed out, go to</a:t>
                          </a:r>
                          <a:r>
                            <a:rPr lang="ru-RU" sz="1700" baseline="0" dirty="0"/>
                            <a:t> </a:t>
                          </a:r>
                          <a:r>
                            <a:rPr lang="en-US" sz="1700" baseline="0" dirty="0"/>
                            <a:t>#1.</a:t>
                          </a:r>
                          <a:endParaRPr lang="en-US" sz="170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The algorithm of an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acceptor</a:t>
                          </a:r>
                          <a:r>
                            <a:rPr lang="ru-RU" sz="1700" dirty="0"/>
                            <a:t>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Upon receiving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remember</a:t>
                          </a:r>
                          <a:r>
                            <a:rPr lang="en-US" sz="1700" baseline="0" dirty="0"/>
                            <a:t> the epoch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and ignore all requests with lower epoch numbers</a:t>
                          </a:r>
                          <a:r>
                            <a:rPr lang="ru-RU" sz="1700" dirty="0"/>
                            <a:t>. </a:t>
                          </a:r>
                          <a:r>
                            <a:rPr lang="en-US" sz="1700" dirty="0"/>
                            <a:t>Reply with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where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/>
                            <a:t> is</a:t>
                          </a:r>
                          <a:r>
                            <a:rPr lang="en-US" sz="1700" baseline="0" dirty="0"/>
                            <a:t> the last accepted value </a:t>
                          </a:r>
                          <a:r>
                            <a:rPr lang="en-US" sz="1700" dirty="0"/>
                            <a:t>or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ru-RU" sz="17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</m:e>
                              </m:d>
                            </m:oMath>
                          </a14:m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if no value has been accepted yet.</a:t>
                          </a:r>
                          <a:br>
                            <a:rPr lang="en-US" sz="1700" dirty="0"/>
                          </a:br>
                          <a:r>
                            <a:rPr lang="en-US" sz="1700" b="1" dirty="0"/>
                            <a:t>Note</a:t>
                          </a:r>
                          <a:r>
                            <a:rPr lang="ru-RU" sz="1700" b="1" dirty="0"/>
                            <a:t>: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has</a:t>
                          </a:r>
                          <a:r>
                            <a:rPr lang="en-US" sz="17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&gt; 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ru-RU" sz="1700" b="0" i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oMath>
                          </a14:m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Upon receiving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with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1700" dirty="0"/>
                            <a:t> that is greater than the last remembered</a:t>
                          </a:r>
                          <a:r>
                            <a:rPr lang="en-US" sz="1700" baseline="0" dirty="0"/>
                            <a:t> epoch</a:t>
                          </a:r>
                          <a:r>
                            <a:rPr lang="ru-RU" sz="1700" dirty="0"/>
                            <a:t>, </a:t>
                          </a:r>
                          <a:r>
                            <a:rPr lang="en-US" sz="1700" dirty="0"/>
                            <a:t>accept the value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7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/>
                            <a:t> and reply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accept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.</a:t>
                          </a:r>
                          <a:endParaRPr lang="ru-RU" sz="170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en-US" sz="1700" b="1" dirty="0"/>
                            <a:t>Improvement</a:t>
                          </a:r>
                          <a:r>
                            <a:rPr lang="ru-RU" sz="1700" dirty="0"/>
                            <a:t>: </a:t>
                          </a:r>
                          <a:r>
                            <a:rPr lang="en-US" sz="1700" dirty="0"/>
                            <a:t>upon receiving a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with a</a:t>
                          </a:r>
                          <a:r>
                            <a:rPr lang="en-US" sz="1700" baseline="0" dirty="0"/>
                            <a:t> stale epoch number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1700" dirty="0"/>
                            <a:t>, an acceptor can</a:t>
                          </a:r>
                          <a:r>
                            <a:rPr lang="en-US" sz="1700" baseline="0" dirty="0"/>
                            <a:t> reply with a</a:t>
                          </a:r>
                          <a:r>
                            <a:rPr lang="ru-RU" sz="1700" baseline="0" dirty="0"/>
                            <a:t> </a:t>
                          </a:r>
                          <a:r>
                            <a:rPr lang="en-US" sz="1700" baseline="0" dirty="0"/>
                            <a:t>NACK (Negative </a:t>
                          </a:r>
                          <a:r>
                            <a:rPr lang="en-US" sz="1700" baseline="0" dirty="0" err="1"/>
                            <a:t>ACKnowledgement</a:t>
                          </a:r>
                          <a:r>
                            <a:rPr lang="en-US" sz="1700" baseline="0" dirty="0"/>
                            <a:t>) to the proposer</a:t>
                          </a:r>
                          <a:r>
                            <a:rPr lang="ru-RU" sz="1700" baseline="0" dirty="0"/>
                            <a:t>. </a:t>
                          </a:r>
                          <a:r>
                            <a:rPr lang="en-US" sz="1700" baseline="0" dirty="0"/>
                            <a:t>PAXOS works fine if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baseline="0" dirty="0"/>
                            <a:t> is ignored and the proposer needs to time out. However,  a NACK enables the proposer to restart much sooner.</a:t>
                          </a:r>
                          <a:endParaRPr lang="ru-RU" sz="1700" baseline="0" dirty="0"/>
                        </a:p>
                      </a:txBody>
                      <a:tcPr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ru-RU" sz="1700" dirty="0"/>
                        </a:p>
                      </a:txBody>
                      <a:tcPr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863655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1802975"/>
                  </p:ext>
                </p:extLst>
              </p:nvPr>
            </p:nvGraphicFramePr>
            <p:xfrm>
              <a:off x="0" y="365761"/>
              <a:ext cx="12192000" cy="530352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Reminder</a:t>
                          </a:r>
                          <a:endParaRPr lang="ru-RU" sz="2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7764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12739" r="-100208" b="-238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2739" r="-208" b="-238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  <a:tr h="868680">
                    <a:tc gridSpan="2"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513043" r="-104" b="-869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ru-RU" sz="1700" dirty="0"/>
                        </a:p>
                      </a:txBody>
                      <a:tcPr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863655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2195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226988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680545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067581"/>
              </p:ext>
            </p:extLst>
          </p:nvPr>
        </p:nvGraphicFramePr>
        <p:xfrm>
          <a:off x="0" y="365761"/>
          <a:ext cx="12192000" cy="24688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 model of a bounded queue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Let us model the program from the previous slide with TLA+.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See</a:t>
                      </a:r>
                      <a:r>
                        <a:rPr lang="en-US" sz="1800" dirty="0"/>
                        <a:t>: Specifying systems, </a:t>
                      </a:r>
                      <a:r>
                        <a:rPr lang="en-US" sz="1800" dirty="0">
                          <a:hlinkClick r:id="rId3"/>
                        </a:rPr>
                        <a:t>https://lamport.azurewebsites.net/tla/book-02-08-08.pdf</a:t>
                      </a:r>
                      <a:r>
                        <a:rPr lang="en-US" sz="1800" dirty="0"/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We will use</a:t>
                      </a:r>
                      <a:r>
                        <a:rPr lang="ru-RU" sz="1800" dirty="0"/>
                        <a:t> </a:t>
                      </a:r>
                      <a:r>
                        <a:rPr lang="en-US" sz="1800" dirty="0"/>
                        <a:t>TLA+ Model Checker that walks the state space of a model and verifies whether or not a predicate holds in all states.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It can do both breadth-first search and </a:t>
                      </a:r>
                      <a:r>
                        <a:rPr lang="en-US" sz="1800" dirty="0" err="1"/>
                        <a:t>randomised</a:t>
                      </a:r>
                      <a:r>
                        <a:rPr lang="en-US" sz="1800" dirty="0"/>
                        <a:t> depth-first search. Breadth-first search is exhaustive and yields shortest paths to states that invalidate a predicate. Depth-first search can explore parts of state spaces that are too big.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865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84338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6A54A-0067-30AD-0454-1FEBA126D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700DD02-7863-AE62-8732-15A53993B8DD}"/>
              </a:ext>
            </a:extLst>
          </p:cNvPr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3854388-7E44-A009-7851-053DEE486BCF}"/>
              </a:ext>
            </a:extLst>
          </p:cNvPr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E638FD-B4B2-77AF-6F6C-0BE01714F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119874"/>
              </p:ext>
            </p:extLst>
          </p:nvPr>
        </p:nvGraphicFramePr>
        <p:xfrm>
          <a:off x="0" y="365761"/>
          <a:ext cx="12192000" cy="44805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 model of a bounded queue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Let us model the program from the previous slide with TLA+.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See</a:t>
                      </a:r>
                      <a:r>
                        <a:rPr lang="en-US" sz="1800" dirty="0"/>
                        <a:t>: Specifying systems, </a:t>
                      </a:r>
                      <a:r>
                        <a:rPr lang="en-US" sz="1800" dirty="0">
                          <a:hlinkClick r:id="rId3"/>
                        </a:rPr>
                        <a:t>https://lamport.azurewebsites.net/tla/book-02-08-08.pdf</a:t>
                      </a:r>
                      <a:r>
                        <a:rPr lang="en-US" sz="18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86544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We will proceed this way: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dirty="0"/>
                        <a:t>Declare tunable parameters of the model. Typically, these are parameters like the number of participant processes, the maximum capacity of queues, etc.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dirty="0"/>
                        <a:t>Declare variables that describe the state. Unlike </a:t>
                      </a:r>
                      <a:r>
                        <a:rPr lang="en-US" sz="1800" dirty="0" err="1"/>
                        <a:t>tunables</a:t>
                      </a:r>
                      <a:r>
                        <a:rPr lang="en-US" sz="1800" dirty="0"/>
                        <a:t> from #1, variables change upon every state transition.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dirty="0"/>
                        <a:t>Declare predicates that hold at every state of the model.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dirty="0"/>
                        <a:t>Declare a predicate that defines the initial state.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dirty="0"/>
                        <a:t>Declare predicates that hold </a:t>
                      </a:r>
                      <a:r>
                        <a:rPr lang="en-US" sz="1800" dirty="0" err="1"/>
                        <a:t>iff</a:t>
                      </a:r>
                      <a:r>
                        <a:rPr lang="en-US" sz="1800" dirty="0"/>
                        <a:t> the model makes a specific state transition. Examples: “A sends a message to B”, ”B receives a message from A”, “a message is lost”, etc.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dirty="0"/>
                        <a:t>Construct a formula to express “the system starts at the initial state and makes a state transition at every step”.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dirty="0"/>
                        <a:t>Declare predicates that we expect to follow from the rules 3-5.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dirty="0"/>
                        <a:t>Have TLC search the state space for counterexamples to #7.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217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5574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68604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344172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28429"/>
              </p:ext>
            </p:extLst>
          </p:nvPr>
        </p:nvGraphicFramePr>
        <p:xfrm>
          <a:off x="0" y="365761"/>
          <a:ext cx="12192000" cy="431343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676482456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 model of a bounded queue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TLA+ 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LaTeX-formatted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en-GB" sz="15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CONSTANT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BufferCapacity</a:t>
                      </a:r>
                      <a:endParaRPr lang="en-GB" sz="15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r>
                        <a:rPr lang="en-GB" sz="15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CONSTANTS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Readers, Writers</a:t>
                      </a: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95252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First, let us list constants that define the properties of our system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the maximum queue depth,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the sets of readers and writers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.</a:t>
                      </a: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099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99707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225743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08369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277022"/>
              </p:ext>
            </p:extLst>
          </p:nvPr>
        </p:nvGraphicFramePr>
        <p:xfrm>
          <a:off x="0" y="365761"/>
          <a:ext cx="12192000" cy="431343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676482456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 model of a bounded queue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TLA+ 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LaTeX-formatted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en-GB" sz="15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ASSUME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Readers /= {}</a:t>
                      </a:r>
                    </a:p>
                    <a:p>
                      <a:r>
                        <a:rPr lang="en-GB" sz="15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ASSUME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Writers /= {}</a:t>
                      </a:r>
                    </a:p>
                    <a:p>
                      <a:r>
                        <a:rPr lang="en-GB" sz="15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ASSUME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(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BufferCapacity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\in Nat) /\ (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BufferCapacity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&gt; 0)</a:t>
                      </a: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95252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{}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is the empty set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/= means “not equal”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/\ and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\/ are logical “and” and “or”, respectively.</a:t>
                      </a: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09948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7CECCA7-8B65-0B49-AFD0-CCD274501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70000"/>
            <a:ext cx="48895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248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874499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158615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063771"/>
              </p:ext>
            </p:extLst>
          </p:nvPr>
        </p:nvGraphicFramePr>
        <p:xfrm>
          <a:off x="0" y="365761"/>
          <a:ext cx="12192000" cy="458775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676482456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 model of a bounded queue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TLA+ 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LaTeX-formatted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VARIABLES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bufferLen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endParaRPr lang="en-GB" sz="15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95252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This declares variables that define the state of the system. The state space explored by TLC is the set of all possible values of these variables.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These declarations place no constraints on values of the variables. They may be arbitrary sets.</a:t>
                      </a: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099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7237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302879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227918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254278"/>
              </p:ext>
            </p:extLst>
          </p:nvPr>
        </p:nvGraphicFramePr>
        <p:xfrm>
          <a:off x="0" y="365761"/>
          <a:ext cx="12192000" cy="568503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676482456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 model of a bounded queue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TLA+ 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LaTeX-formatted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 == Readers \cup Writers</a:t>
                      </a:r>
                    </a:p>
                    <a:p>
                      <a:endParaRPr lang="en-GB" sz="15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(* "R" is for Running,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  "M" is "owns Mutex and running",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  "S" is for Sleeping *)</a:t>
                      </a:r>
                    </a:p>
                    <a:p>
                      <a:endParaRPr lang="en-GB" sz="15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== {"R", "M", "S"}</a:t>
                      </a:r>
                    </a:p>
                    <a:p>
                      <a:endParaRPr lang="en-GB" sz="15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threadStates_TypeInvariant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==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\in [Threads -&gt;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95252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threadStates_TypeInvariant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 is a predicate which is true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iff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treadStates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 is a map from the set of threads to the set of thread states.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At a later stage we will require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threadStates_TypeInvariant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 to be true in every state of our model.</a:t>
                      </a: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== means “by definition”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,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{A, B, …} </a:t>
                      </a: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defines a set by listing its elements,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[X -&gt; Y] is the set of maps from X to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Y.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0994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EB7204D-888E-1849-8EA4-7F7F064DD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1321319"/>
            <a:ext cx="61976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116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423706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212076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251429"/>
              </p:ext>
            </p:extLst>
          </p:nvPr>
        </p:nvGraphicFramePr>
        <p:xfrm>
          <a:off x="0" y="365761"/>
          <a:ext cx="12192000" cy="378055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676482456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 model of a bounded queue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TLA+ 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LaTeX-formatted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Init ==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/\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bufferLen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= 0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/\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threadStates_TypeInvariant</a:t>
                      </a:r>
                      <a:endParaRPr lang="en-GB" sz="15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/\ \A t \in Threads: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[t] = "R"</a:t>
                      </a: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95252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This is a predicate that is true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iff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 the model is in its initial state: the buffer is empty and all threads are runnable.</a:t>
                      </a: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0994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6EB6080-2628-4B46-9875-6FB484D85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29178"/>
            <a:ext cx="34163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375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058906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165824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673360"/>
              </p:ext>
            </p:extLst>
          </p:nvPr>
        </p:nvGraphicFramePr>
        <p:xfrm>
          <a:off x="0" y="365761"/>
          <a:ext cx="12192000" cy="5410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676482456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 model of a bounded queue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TLA+ 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LaTeX-formatted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(* t acquires the mutex *)</a:t>
                      </a:r>
                    </a:p>
                    <a:p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AcquireLock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(t) ==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/\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[t] = "R"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/\ \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forall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ta \in Threads: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[ta] /= "M"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/\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' = [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sz="15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EXCEPT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![t] = "M"]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/\ </a:t>
                      </a:r>
                      <a:r>
                        <a:rPr lang="en-GB" sz="15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UNCHANGED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bufferLen</a:t>
                      </a:r>
                      <a:endParaRPr lang="en-GB" sz="15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95252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Predicates that describe state transitions do so by placing constraints on the current state and the next possible state.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The predicate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AcquireLock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(t)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 is true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iff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 thread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t acquires the mutex at the current state transition.</a:t>
                      </a: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F[t] is the value of map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F at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t,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x and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x’ denote the values of x in the current state and in the next state, respectively,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UNCHANGED &lt;&lt;x, y, …&gt;&gt; is a shorthand for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x’ = x /\ y’ = y /\ …</a:t>
                      </a: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0994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D62A408-2164-1546-847F-7A0537075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10399"/>
            <a:ext cx="44831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439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370473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184468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52738"/>
              </p:ext>
            </p:extLst>
          </p:nvPr>
        </p:nvGraphicFramePr>
        <p:xfrm>
          <a:off x="0" y="365761"/>
          <a:ext cx="12192000" cy="458775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676482456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 model of a bounded queue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TLA+ 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LaTeX-formatted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ReadBlock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(t) ==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/\ t \in Readers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/\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[t] = "M"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/\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bufferLen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= 0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/\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' = [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sz="15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EXCEPT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![t] = "S"]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/\ </a:t>
                      </a:r>
                      <a:r>
                        <a:rPr lang="en-GB" sz="15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UNCHANGED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bufferLen</a:t>
                      </a:r>
                      <a:endParaRPr lang="en-GB" sz="15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95252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ReadBlock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(t)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is true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iff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 thread t attempted to read from the queue, detected that the queue was empty, and blocked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 After this transition t sleeps in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pthread_condvar_wait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()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Note that this transition is only possible if the current thread owns the mutex: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[t] = “M”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.</a:t>
                      </a: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0994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6D48AE3-DF67-754D-8740-AB2868280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00921"/>
            <a:ext cx="44577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610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639405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737143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272269"/>
              </p:ext>
            </p:extLst>
          </p:nvPr>
        </p:nvGraphicFramePr>
        <p:xfrm>
          <a:off x="0" y="365761"/>
          <a:ext cx="12192000" cy="40391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676482456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 model of a bounded queue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TLA+ 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LaTeX-formatted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ReadOk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(t) ==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/\ t \in Readers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/\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[t] = "M"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/\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bufferLen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&gt; 0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/\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bufferLen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' =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bufferLen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- 1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/\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UnlockAndWakeOne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(t)</a:t>
                      </a: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95252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ReadOk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(t)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 is true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iff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 thread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t read a value from the queue, unlocked the mutex and (possibly) woke another sleeping thread. We will declare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UnlockAndWakeOne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(t)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 later.</a:t>
                      </a: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0994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6ACA618-D03A-6C4B-B667-F9B72C402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27434"/>
            <a:ext cx="26543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27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707369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143311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208782"/>
              </p:ext>
            </p:extLst>
          </p:nvPr>
        </p:nvGraphicFramePr>
        <p:xfrm>
          <a:off x="0" y="365761"/>
          <a:ext cx="12192000" cy="32918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Replicated FSM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From now on we will assume that every process plays all 3 PAXOS roles (proposer, acceptor and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learner). Moreover, assume there is only one process proposing new values.</a:t>
                      </a:r>
                      <a:endParaRPr lang="ru-RU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The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N-</a:t>
                      </a:r>
                      <a:r>
                        <a:rPr lang="en-US" dirty="0" err="1"/>
                        <a:t>th</a:t>
                      </a:r>
                      <a:r>
                        <a:rPr lang="en-US" dirty="0"/>
                        <a:t> step of a replicated journal proceeds this way:</a:t>
                      </a:r>
                      <a:endParaRPr lang="ru-RU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/>
                        <a:t>choose a new epoch number and send prepare(),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/>
                        <a:t>wait for the other processes to reply with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promise()s</a:t>
                      </a:r>
                      <a:r>
                        <a:rPr lang="ru-RU" dirty="0"/>
                        <a:t>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/>
                        <a:t>send propose() with the value of step N,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/>
                        <a:t>wait for the other processes to accept() it,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/>
                        <a:t>send commit() to the other processes to persist the new length of the journal</a:t>
                      </a:r>
                      <a:r>
                        <a:rPr lang="ru-RU" dirty="0"/>
                        <a:t>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/>
                        <a:t>wait for other processes to confirm the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commit()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and reply to a client that started the step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29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11970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666443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807066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912724"/>
              </p:ext>
            </p:extLst>
          </p:nvPr>
        </p:nvGraphicFramePr>
        <p:xfrm>
          <a:off x="0" y="365761"/>
          <a:ext cx="12192000" cy="339903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676482456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 model of a bounded queue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TLA+ 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LaTeX-formatted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en-GB" sz="13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UnlockAndWakeOne</a:t>
                      </a:r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(self) ==</a:t>
                      </a:r>
                    </a:p>
                    <a:p>
                      <a:r>
                        <a:rPr lang="en-GB" sz="13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LET</a:t>
                      </a:r>
                      <a:endParaRPr lang="en-GB" sz="13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sz="13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sleepingThreads</a:t>
                      </a:r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== {t \in Threads: </a:t>
                      </a:r>
                      <a:r>
                        <a:rPr lang="en-GB" sz="13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[t] = "S"}</a:t>
                      </a:r>
                    </a:p>
                    <a:p>
                      <a:r>
                        <a:rPr lang="en-GB" sz="13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</a:t>
                      </a:r>
                      <a:endParaRPr lang="en-GB" sz="13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sz="13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sz="13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sleepingThreads</a:t>
                      </a:r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= {}</a:t>
                      </a:r>
                    </a:p>
                    <a:p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sz="13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THEN</a:t>
                      </a:r>
                      <a:endParaRPr lang="en-GB" sz="13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</a:t>
                      </a:r>
                      <a:r>
                        <a:rPr lang="en-GB" sz="13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' = [</a:t>
                      </a:r>
                      <a:r>
                        <a:rPr lang="en-GB" sz="13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sz="13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EXCEPT</a:t>
                      </a:r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![self] = "R"]</a:t>
                      </a:r>
                    </a:p>
                    <a:p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sz="13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ELSE</a:t>
                      </a:r>
                      <a:endParaRPr lang="en-GB" sz="13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\E t \in </a:t>
                      </a:r>
                      <a:r>
                        <a:rPr lang="en-GB" sz="13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sleepingThreads</a:t>
                      </a:r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:</a:t>
                      </a:r>
                    </a:p>
                    <a:p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GB" sz="13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' = [</a:t>
                      </a:r>
                      <a:r>
                        <a:rPr lang="en-GB" sz="13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sz="13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EXCEPT</a:t>
                      </a:r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![self] = "R", ![t] = "R"]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9525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23592BC-AB56-694B-B8FC-28C2CDDEF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17385"/>
            <a:ext cx="5448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953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15658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758164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567369"/>
              </p:ext>
            </p:extLst>
          </p:nvPr>
        </p:nvGraphicFramePr>
        <p:xfrm>
          <a:off x="0" y="365761"/>
          <a:ext cx="12192000" cy="458775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676482456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 model of a bounded queue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TLA+ 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LaTeX-formatted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Next == \E t \in Threads: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\/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AcquireLock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(t)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\/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WriteOk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(t)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\/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WriteBlock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(t)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\/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ReadOk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(t)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\/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ReadBlock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(t)</a:t>
                      </a: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95252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This predicate is true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iff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 the system made a state transition. A state transition may be one of the following actions: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a thread acquires a mutex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a thread attempted to write a value and succeeded, or blocked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a thread attempted to read a value and succeeded, or blocked.</a:t>
                      </a: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0994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4179BAD-4FBF-284F-BDFF-715925A99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69206"/>
            <a:ext cx="21209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608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609674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84940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943690"/>
              </p:ext>
            </p:extLst>
          </p:nvPr>
        </p:nvGraphicFramePr>
        <p:xfrm>
          <a:off x="0" y="365761"/>
          <a:ext cx="12192000" cy="431343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676482456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 model of a bounded queue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TLA+ 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LaTeX-formatted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Spec == Init /\ [][Next]_&lt;&lt;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bufferLen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&gt;&gt;</a:t>
                      </a: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95252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This is the definition of our model: </a:t>
                      </a: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Init</a:t>
                      </a: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 is true in the initial state and </a:t>
                      </a: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Next</a:t>
                      </a: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 is true at every state transition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[]E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is true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iff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 E is true at every state transition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.</a:t>
                      </a: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0994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5974AE8-0D33-614C-A89C-2B120C753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21343"/>
            <a:ext cx="37338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731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32579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736848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513509"/>
              </p:ext>
            </p:extLst>
          </p:nvPr>
        </p:nvGraphicFramePr>
        <p:xfrm>
          <a:off x="0" y="365761"/>
          <a:ext cx="12192000" cy="431343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676482456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 model of a bounded queue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TLA+ 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LaTeX-formatted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en-GB" sz="14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AtMostOneMutexOwner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==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</a:t>
                      </a:r>
                      <a:r>
                        <a:rPr lang="en-GB" sz="14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LET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owners == {t \in Threads: 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[t] = "M"}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</a:t>
                      </a:r>
                      <a:r>
                        <a:rPr lang="en-GB" sz="14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Cardinality(owners) &lt;= 1</a:t>
                      </a:r>
                    </a:p>
                    <a:p>
                      <a:endParaRPr lang="en-GB" sz="14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Liveness ==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</a:t>
                      </a:r>
                      <a:r>
                        <a:rPr lang="en-GB" sz="14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LET</a:t>
                      </a:r>
                    </a:p>
                    <a:p>
                      <a:r>
                        <a:rPr lang="en-GB" sz="14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runnable == {t \in Threads: 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[t] \in {"R", "M"}}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</a:t>
                      </a:r>
                      <a:r>
                        <a:rPr lang="en-GB" sz="14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runnable /= {}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95252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Now let us define predicates that describe desired properties of our model: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at most one thread owns the mutex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onsolas" panose="020B0609020204030204" pitchFamily="49" charset="0"/>
                        </a:rPr>
                        <a:t>there is at least one runnable thread.</a:t>
                      </a: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0994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69593D2-3C16-E14E-9408-E43F22848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15572"/>
            <a:ext cx="54356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188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659884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23333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311581"/>
              </p:ext>
            </p:extLst>
          </p:nvPr>
        </p:nvGraphicFramePr>
        <p:xfrm>
          <a:off x="0" y="365761"/>
          <a:ext cx="12192000" cy="614223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 model of a bounded queue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Now let us have</a:t>
                      </a:r>
                      <a:r>
                        <a:rPr lang="ru-RU" sz="1800" dirty="0"/>
                        <a:t> </a:t>
                      </a:r>
                      <a:r>
                        <a:rPr lang="en-US" sz="1800" dirty="0"/>
                        <a:t>TLA+ Model Checker walk the states of our model: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21596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9C997FD-F301-384F-8564-531E547E3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1369786"/>
            <a:ext cx="95250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142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933994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573434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078566"/>
              </p:ext>
            </p:extLst>
          </p:nvPr>
        </p:nvGraphicFramePr>
        <p:xfrm>
          <a:off x="0" y="365761"/>
          <a:ext cx="12192000" cy="614223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 model of a bounded queue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Now let us have</a:t>
                      </a:r>
                      <a:r>
                        <a:rPr lang="ru-RU" sz="1800" dirty="0"/>
                        <a:t> </a:t>
                      </a:r>
                      <a:r>
                        <a:rPr lang="en-US" sz="1800" dirty="0"/>
                        <a:t>TLA+ Model Checker walk the states of our model: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21596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AD490B2-0F27-8640-AC99-48AA073F4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100" y="1233714"/>
            <a:ext cx="5511800" cy="314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FF0341-0EA6-314A-8BA5-724FC2B5D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744" y="4749074"/>
            <a:ext cx="5473700" cy="1714500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2193E763-F562-FA46-B3EA-7878F7E59BC9}"/>
              </a:ext>
            </a:extLst>
          </p:cNvPr>
          <p:cNvSpPr/>
          <p:nvPr/>
        </p:nvSpPr>
        <p:spPr>
          <a:xfrm>
            <a:off x="1654629" y="4392478"/>
            <a:ext cx="8817428" cy="375491"/>
          </a:xfrm>
          <a:custGeom>
            <a:avLst/>
            <a:gdLst>
              <a:gd name="connsiteX0" fmla="*/ 0 w 8817428"/>
              <a:gd name="connsiteY0" fmla="*/ 190406 h 375491"/>
              <a:gd name="connsiteX1" fmla="*/ 370114 w 8817428"/>
              <a:gd name="connsiteY1" fmla="*/ 5348 h 375491"/>
              <a:gd name="connsiteX2" fmla="*/ 729342 w 8817428"/>
              <a:gd name="connsiteY2" fmla="*/ 375463 h 375491"/>
              <a:gd name="connsiteX3" fmla="*/ 1175657 w 8817428"/>
              <a:gd name="connsiteY3" fmla="*/ 27120 h 375491"/>
              <a:gd name="connsiteX4" fmla="*/ 1545771 w 8817428"/>
              <a:gd name="connsiteY4" fmla="*/ 364577 h 375491"/>
              <a:gd name="connsiteX5" fmla="*/ 1937657 w 8817428"/>
              <a:gd name="connsiteY5" fmla="*/ 5348 h 375491"/>
              <a:gd name="connsiteX6" fmla="*/ 2307771 w 8817428"/>
              <a:gd name="connsiteY6" fmla="*/ 364577 h 375491"/>
              <a:gd name="connsiteX7" fmla="*/ 2710542 w 8817428"/>
              <a:gd name="connsiteY7" fmla="*/ 5348 h 375491"/>
              <a:gd name="connsiteX8" fmla="*/ 3048000 w 8817428"/>
              <a:gd name="connsiteY8" fmla="*/ 364577 h 375491"/>
              <a:gd name="connsiteX9" fmla="*/ 3429000 w 8817428"/>
              <a:gd name="connsiteY9" fmla="*/ 16234 h 375491"/>
              <a:gd name="connsiteX10" fmla="*/ 3777342 w 8817428"/>
              <a:gd name="connsiteY10" fmla="*/ 375463 h 375491"/>
              <a:gd name="connsiteX11" fmla="*/ 4201885 w 8817428"/>
              <a:gd name="connsiteY11" fmla="*/ 5348 h 375491"/>
              <a:gd name="connsiteX12" fmla="*/ 4561114 w 8817428"/>
              <a:gd name="connsiteY12" fmla="*/ 364577 h 375491"/>
              <a:gd name="connsiteX13" fmla="*/ 4953000 w 8817428"/>
              <a:gd name="connsiteY13" fmla="*/ 5348 h 375491"/>
              <a:gd name="connsiteX14" fmla="*/ 5323114 w 8817428"/>
              <a:gd name="connsiteY14" fmla="*/ 364577 h 375491"/>
              <a:gd name="connsiteX15" fmla="*/ 5704114 w 8817428"/>
              <a:gd name="connsiteY15" fmla="*/ 5348 h 375491"/>
              <a:gd name="connsiteX16" fmla="*/ 6041571 w 8817428"/>
              <a:gd name="connsiteY16" fmla="*/ 364577 h 375491"/>
              <a:gd name="connsiteX17" fmla="*/ 6411685 w 8817428"/>
              <a:gd name="connsiteY17" fmla="*/ 5348 h 375491"/>
              <a:gd name="connsiteX18" fmla="*/ 6770914 w 8817428"/>
              <a:gd name="connsiteY18" fmla="*/ 364577 h 375491"/>
              <a:gd name="connsiteX19" fmla="*/ 7151914 w 8817428"/>
              <a:gd name="connsiteY19" fmla="*/ 5348 h 375491"/>
              <a:gd name="connsiteX20" fmla="*/ 7478485 w 8817428"/>
              <a:gd name="connsiteY20" fmla="*/ 364577 h 375491"/>
              <a:gd name="connsiteX21" fmla="*/ 7815942 w 8817428"/>
              <a:gd name="connsiteY21" fmla="*/ 5348 h 375491"/>
              <a:gd name="connsiteX22" fmla="*/ 8142514 w 8817428"/>
              <a:gd name="connsiteY22" fmla="*/ 364577 h 375491"/>
              <a:gd name="connsiteX23" fmla="*/ 8490857 w 8817428"/>
              <a:gd name="connsiteY23" fmla="*/ 16234 h 375491"/>
              <a:gd name="connsiteX24" fmla="*/ 8817428 w 8817428"/>
              <a:gd name="connsiteY24" fmla="*/ 179520 h 375491"/>
              <a:gd name="connsiteX25" fmla="*/ 8817428 w 8817428"/>
              <a:gd name="connsiteY25" fmla="*/ 179520 h 37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817428" h="375491">
                <a:moveTo>
                  <a:pt x="0" y="190406"/>
                </a:moveTo>
                <a:cubicBezTo>
                  <a:pt x="124278" y="82455"/>
                  <a:pt x="248557" y="-25495"/>
                  <a:pt x="370114" y="5348"/>
                </a:cubicBezTo>
                <a:cubicBezTo>
                  <a:pt x="491671" y="36191"/>
                  <a:pt x="595085" y="371834"/>
                  <a:pt x="729342" y="375463"/>
                </a:cubicBezTo>
                <a:cubicBezTo>
                  <a:pt x="863599" y="379092"/>
                  <a:pt x="1039586" y="28934"/>
                  <a:pt x="1175657" y="27120"/>
                </a:cubicBezTo>
                <a:cubicBezTo>
                  <a:pt x="1311728" y="25306"/>
                  <a:pt x="1418771" y="368206"/>
                  <a:pt x="1545771" y="364577"/>
                </a:cubicBezTo>
                <a:cubicBezTo>
                  <a:pt x="1672771" y="360948"/>
                  <a:pt x="1810657" y="5348"/>
                  <a:pt x="1937657" y="5348"/>
                </a:cubicBezTo>
                <a:cubicBezTo>
                  <a:pt x="2064657" y="5348"/>
                  <a:pt x="2178957" y="364577"/>
                  <a:pt x="2307771" y="364577"/>
                </a:cubicBezTo>
                <a:cubicBezTo>
                  <a:pt x="2436585" y="364577"/>
                  <a:pt x="2587171" y="5348"/>
                  <a:pt x="2710542" y="5348"/>
                </a:cubicBezTo>
                <a:cubicBezTo>
                  <a:pt x="2833913" y="5348"/>
                  <a:pt x="2928257" y="362763"/>
                  <a:pt x="3048000" y="364577"/>
                </a:cubicBezTo>
                <a:cubicBezTo>
                  <a:pt x="3167743" y="366391"/>
                  <a:pt x="3307443" y="14420"/>
                  <a:pt x="3429000" y="16234"/>
                </a:cubicBezTo>
                <a:cubicBezTo>
                  <a:pt x="3550557" y="18048"/>
                  <a:pt x="3648528" y="377277"/>
                  <a:pt x="3777342" y="375463"/>
                </a:cubicBezTo>
                <a:cubicBezTo>
                  <a:pt x="3906156" y="373649"/>
                  <a:pt x="4071256" y="7162"/>
                  <a:pt x="4201885" y="5348"/>
                </a:cubicBezTo>
                <a:cubicBezTo>
                  <a:pt x="4332514" y="3534"/>
                  <a:pt x="4435928" y="364577"/>
                  <a:pt x="4561114" y="364577"/>
                </a:cubicBezTo>
                <a:cubicBezTo>
                  <a:pt x="4686300" y="364577"/>
                  <a:pt x="4826000" y="5348"/>
                  <a:pt x="4953000" y="5348"/>
                </a:cubicBezTo>
                <a:cubicBezTo>
                  <a:pt x="5080000" y="5348"/>
                  <a:pt x="5197928" y="364577"/>
                  <a:pt x="5323114" y="364577"/>
                </a:cubicBezTo>
                <a:cubicBezTo>
                  <a:pt x="5448300" y="364577"/>
                  <a:pt x="5584371" y="5348"/>
                  <a:pt x="5704114" y="5348"/>
                </a:cubicBezTo>
                <a:cubicBezTo>
                  <a:pt x="5823857" y="5348"/>
                  <a:pt x="5923643" y="364577"/>
                  <a:pt x="6041571" y="364577"/>
                </a:cubicBezTo>
                <a:cubicBezTo>
                  <a:pt x="6159499" y="364577"/>
                  <a:pt x="6290128" y="5348"/>
                  <a:pt x="6411685" y="5348"/>
                </a:cubicBezTo>
                <a:cubicBezTo>
                  <a:pt x="6533242" y="5348"/>
                  <a:pt x="6647543" y="364577"/>
                  <a:pt x="6770914" y="364577"/>
                </a:cubicBezTo>
                <a:cubicBezTo>
                  <a:pt x="6894285" y="364577"/>
                  <a:pt x="7033986" y="5348"/>
                  <a:pt x="7151914" y="5348"/>
                </a:cubicBezTo>
                <a:cubicBezTo>
                  <a:pt x="7269842" y="5348"/>
                  <a:pt x="7367814" y="364577"/>
                  <a:pt x="7478485" y="364577"/>
                </a:cubicBezTo>
                <a:cubicBezTo>
                  <a:pt x="7589156" y="364577"/>
                  <a:pt x="7705271" y="5348"/>
                  <a:pt x="7815942" y="5348"/>
                </a:cubicBezTo>
                <a:cubicBezTo>
                  <a:pt x="7926613" y="5348"/>
                  <a:pt x="8030028" y="362763"/>
                  <a:pt x="8142514" y="364577"/>
                </a:cubicBezTo>
                <a:cubicBezTo>
                  <a:pt x="8255000" y="366391"/>
                  <a:pt x="8378371" y="47077"/>
                  <a:pt x="8490857" y="16234"/>
                </a:cubicBezTo>
                <a:cubicBezTo>
                  <a:pt x="8603343" y="-14609"/>
                  <a:pt x="8817428" y="179520"/>
                  <a:pt x="8817428" y="179520"/>
                </a:cubicBezTo>
                <a:lnTo>
                  <a:pt x="8817428" y="17952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15349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271545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568246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150335"/>
              </p:ext>
            </p:extLst>
          </p:nvPr>
        </p:nvGraphicFramePr>
        <p:xfrm>
          <a:off x="0" y="365761"/>
          <a:ext cx="12192000" cy="21945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To do at home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Use</a:t>
                      </a:r>
                      <a:r>
                        <a:rPr lang="ru-RU" sz="1800" dirty="0"/>
                        <a:t> </a:t>
                      </a:r>
                      <a:r>
                        <a:rPr lang="en-US" sz="1800" dirty="0"/>
                        <a:t>TLC to find a way to transport a goat, a wolf, and a cabbage from one shore of a river to the other one.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Idea: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dirty="0"/>
                        <a:t>Declare predicates that describe the rules of transporting,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dirty="0"/>
                        <a:t>Declare a predicate “the goat, the wolf and the cabbage are not on the other shore”.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dirty="0"/>
                        <a:t>Use TLC to find a counterexample to #2.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8409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662041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300949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723393"/>
              </p:ext>
            </p:extLst>
          </p:nvPr>
        </p:nvGraphicFramePr>
        <p:xfrm>
          <a:off x="0" y="365761"/>
          <a:ext cx="12192000" cy="16459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To read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dirty="0"/>
                        <a:t>Specifying systems,</a:t>
                      </a:r>
                      <a:br>
                        <a:rPr lang="en-US" sz="1800" dirty="0"/>
                      </a:br>
                      <a:r>
                        <a:rPr lang="en-US" sz="1800" dirty="0">
                          <a:hlinkClick r:id="rId3"/>
                        </a:rPr>
                        <a:t>https://lamport.azurewebsites.net/tla/book-02-08-08.pdf</a:t>
                      </a:r>
                      <a:r>
                        <a:rPr lang="en-US" sz="1800" dirty="0"/>
                        <a:t>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dirty="0"/>
                        <a:t>TLA+ Toolbox</a:t>
                      </a:r>
                      <a:br>
                        <a:rPr lang="en-US" sz="1800" dirty="0"/>
                      </a:br>
                      <a:r>
                        <a:rPr lang="en-US" sz="1800" dirty="0">
                          <a:hlinkClick r:id="rId4"/>
                        </a:rPr>
                        <a:t>https://lamport.azurewebsites.net/tla/toolbox.html</a:t>
                      </a:r>
                      <a:r>
                        <a:rPr lang="en-US" sz="18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5959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366165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866214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209870"/>
              </p:ext>
            </p:extLst>
          </p:nvPr>
        </p:nvGraphicFramePr>
        <p:xfrm>
          <a:off x="0" y="365761"/>
          <a:ext cx="12192000" cy="4206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Replicated FSM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From now on we will assume that every process plays all 3 PAXOS roles (proposer, acceptor and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learner). Moreover, assume there is only one process proposing new values.</a:t>
                      </a:r>
                      <a:endParaRPr lang="ru-RU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The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N-</a:t>
                      </a:r>
                      <a:r>
                        <a:rPr lang="en-US" dirty="0" err="1"/>
                        <a:t>th</a:t>
                      </a:r>
                      <a:r>
                        <a:rPr lang="en-US" dirty="0"/>
                        <a:t> step of a replicated journal proceeds this way:</a:t>
                      </a:r>
                      <a:endParaRPr lang="ru-RU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/>
                        <a:t>choose a new epoch number and send prepare(),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/>
                        <a:t>wait for the other processes to reply with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promise()s</a:t>
                      </a:r>
                      <a:r>
                        <a:rPr lang="ru-RU" dirty="0"/>
                        <a:t>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/>
                        <a:t>send propose() with the value of step N,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/>
                        <a:t>wait for the other processes to accept() it,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/>
                        <a:t>send commit() to the other processes to persist the new length of the journal</a:t>
                      </a:r>
                      <a:r>
                        <a:rPr lang="ru-RU" dirty="0"/>
                        <a:t>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/>
                        <a:t>wait for other processes to confirm the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commit()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and reply to a client that started the step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297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b="1" dirty="0"/>
                        <a:t>Questions</a:t>
                      </a:r>
                      <a:r>
                        <a:rPr lang="ru-RU" dirty="0"/>
                        <a:t>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/>
                        <a:t>Suppose a process lags behind the cluster (suppose it had network problems for a while). How does it catch up?</a:t>
                      </a:r>
                      <a:endParaRPr lang="ru-RU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/>
                        <a:t>How many </a:t>
                      </a:r>
                      <a:r>
                        <a:rPr lang="en-US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fsync</a:t>
                      </a:r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r>
                        <a:rPr lang="en-US" dirty="0"/>
                        <a:t>s does each step need</a:t>
                      </a:r>
                      <a:r>
                        <a:rPr lang="ru-RU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80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499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40A40-2808-BA8B-853B-6FBE62919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B594A2D-8D47-2E77-925D-5B34E545E49A}"/>
              </a:ext>
            </a:extLst>
          </p:cNvPr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EEF1277-A1C0-8522-5C7D-90920177DAE3}"/>
              </a:ext>
            </a:extLst>
          </p:cNvPr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0390B48-9360-9581-1B8D-EB4199BF8A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225388"/>
              </p:ext>
            </p:extLst>
          </p:nvPr>
        </p:nvGraphicFramePr>
        <p:xfrm>
          <a:off x="0" y="365761"/>
          <a:ext cx="12192000" cy="47548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Replicated FSM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From now on we will assume that every process plays all 3 PAXOS roles (proposer, acceptor and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learner). Moreover, assume there is only one process proposing new values.</a:t>
                      </a:r>
                      <a:endParaRPr lang="ru-RU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The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N-</a:t>
                      </a:r>
                      <a:r>
                        <a:rPr lang="en-US" dirty="0" err="1"/>
                        <a:t>th</a:t>
                      </a:r>
                      <a:r>
                        <a:rPr lang="en-US" dirty="0"/>
                        <a:t> step of a replicated journal proceeds this way:</a:t>
                      </a:r>
                      <a:endParaRPr lang="ru-RU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/>
                        <a:t>choose a new epoch number and send prepare(),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/>
                        <a:t>wait for the other processes to reply with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promise()s</a:t>
                      </a:r>
                      <a:r>
                        <a:rPr lang="ru-RU" dirty="0"/>
                        <a:t>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/>
                        <a:t>send propose() with the value of step N,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/>
                        <a:t>wait for the other processes to accept() it,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/>
                        <a:t>send commit() to the other processes to persist the new length of the journal</a:t>
                      </a:r>
                      <a:r>
                        <a:rPr lang="ru-RU" dirty="0"/>
                        <a:t>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/>
                        <a:t>wait for other processes to confirm the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commit()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and reply to a client that started the step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297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b="1" dirty="0"/>
                        <a:t>Questions</a:t>
                      </a:r>
                      <a:r>
                        <a:rPr lang="ru-RU" dirty="0"/>
                        <a:t>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/>
                        <a:t>Suppose a process lags behind the cluster (suppose it had network problems for a while). How does it catch up?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Every prepare() and promise() from a process P includes the number of the last step committed by P. This way processes can learn that a cluster member is lagging and can send it the missing tail.</a:t>
                      </a:r>
                      <a:endParaRPr lang="ru-RU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How many </a:t>
                      </a: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fsync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s does each step need</a:t>
                      </a:r>
                      <a:r>
                        <a:rPr lang="ru-RU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?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80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778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8211B-D782-CA53-A6CC-052A4CCB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8F76960-51C4-099C-8F59-4FAB0B59C008}"/>
              </a:ext>
            </a:extLst>
          </p:cNvPr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A524BE-30CD-A871-70E5-D0E0366E9B3E}"/>
              </a:ext>
            </a:extLst>
          </p:cNvPr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8C7E860-0070-985B-AB64-4FA3A5DF82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918716"/>
              </p:ext>
            </p:extLst>
          </p:nvPr>
        </p:nvGraphicFramePr>
        <p:xfrm>
          <a:off x="0" y="365761"/>
          <a:ext cx="12192000" cy="55778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Replicated FSM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From now on we will assume that every process plays all 3 PAXOS roles (proposer, acceptor and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learner). Moreover, assume there is only one process proposing new values.</a:t>
                      </a:r>
                      <a:endParaRPr lang="ru-RU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The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N-</a:t>
                      </a:r>
                      <a:r>
                        <a:rPr lang="en-US" dirty="0" err="1"/>
                        <a:t>th</a:t>
                      </a:r>
                      <a:r>
                        <a:rPr lang="en-US" dirty="0"/>
                        <a:t> step of a replicated journal proceeds this way:</a:t>
                      </a:r>
                      <a:endParaRPr lang="ru-RU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/>
                        <a:t>choose a new epoch number and send prepare(),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/>
                        <a:t>wait for the other processes to reply with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promise()s</a:t>
                      </a:r>
                      <a:r>
                        <a:rPr lang="ru-RU" dirty="0"/>
                        <a:t>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/>
                        <a:t>send propose() with the value of step N,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/>
                        <a:t>wait for the other processes to accept() it,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/>
                        <a:t>send commit() to the other processes to persist the new length of the journal</a:t>
                      </a:r>
                      <a:r>
                        <a:rPr lang="ru-RU" dirty="0"/>
                        <a:t>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/>
                        <a:t>wait for other processes to confirm the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commit()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and reply to a client that started the step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297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b="1" dirty="0"/>
                        <a:t>Questions</a:t>
                      </a:r>
                      <a:r>
                        <a:rPr lang="ru-RU" dirty="0"/>
                        <a:t>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Suppose a process lags behind the cluster (suppose it had network problems for a while). How does it catch up?</a:t>
                      </a:r>
                      <a:endParaRPr lang="ru-RU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/>
                        <a:t>How many </a:t>
                      </a:r>
                      <a:r>
                        <a:rPr lang="en-US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fsync</a:t>
                      </a:r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r>
                        <a:rPr lang="en-US" dirty="0"/>
                        <a:t>s does each step need</a:t>
                      </a:r>
                      <a:r>
                        <a:rPr lang="ru-RU" dirty="0"/>
                        <a:t>?</a:t>
                      </a:r>
                      <a:endParaRPr lang="en-US" dirty="0"/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the proposer needs to persist the epoch number in order to not reuse it,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acceptors need to persist the epoch number to NACK requests with lower epochs,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acceptors need to persist a value that was proposed to them,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acceptors need to persist the journal length upon commit.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Overall, we need 4 </a:t>
                      </a:r>
                      <a:r>
                        <a:rPr lang="en-US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fsync</a:t>
                      </a:r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r>
                        <a:rPr lang="en-US" dirty="0"/>
                        <a:t>s that go back-to-back.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80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3544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A1FB9-A1B5-694C-63F5-0ED8B8FC0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71F0812-EDE1-22AC-9C03-3EEFB455BC98}"/>
              </a:ext>
            </a:extLst>
          </p:cNvPr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CB26EC0-4F05-ED32-4A4F-19DF3E6099A4}"/>
              </a:ext>
            </a:extLst>
          </p:cNvPr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9CB53C0-9893-7893-9F77-27EA87B08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43074"/>
              </p:ext>
            </p:extLst>
          </p:nvPr>
        </p:nvGraphicFramePr>
        <p:xfrm>
          <a:off x="0" y="365761"/>
          <a:ext cx="12192000" cy="53949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Replicated FSM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From now on we will assume that every process plays all 3 PAXOS roles (proposer, acceptor and</a:t>
                      </a:r>
                      <a:r>
                        <a:rPr lang="ru-RU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learner). Moreover, assume there is only one process proposing new values.</a:t>
                      </a:r>
                      <a:endParaRPr lang="ru-RU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The</a:t>
                      </a:r>
                      <a:r>
                        <a:rPr lang="ru-RU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N-</a:t>
                      </a: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th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step of a replicated journal proceeds this way:</a:t>
                      </a:r>
                      <a:endParaRPr lang="ru-RU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choose a new epoch number and send prepare(),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wait for the other processes to reply with</a:t>
                      </a:r>
                      <a:r>
                        <a:rPr lang="ru-RU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promise()s</a:t>
                      </a:r>
                      <a:r>
                        <a:rPr lang="ru-RU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send propose() with the value of step N,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wait for the other processes to accept() it,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send commit() to the other processes to persist the new length of the journal</a:t>
                      </a:r>
                      <a:r>
                        <a:rPr lang="ru-RU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wait for other processes to confirm the</a:t>
                      </a:r>
                      <a:r>
                        <a:rPr lang="ru-RU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commit()</a:t>
                      </a:r>
                      <a:r>
                        <a:rPr lang="ru-RU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and reply to a client that started the step</a:t>
                      </a:r>
                      <a:r>
                        <a:rPr lang="ru-RU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297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b="1" dirty="0"/>
                        <a:t>Questions</a:t>
                      </a:r>
                      <a:r>
                        <a:rPr lang="ru-RU" dirty="0"/>
                        <a:t>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Suppose a process lags behind the cluster (suppose it had network problems for a while). How does it catch up?</a:t>
                      </a:r>
                      <a:endParaRPr lang="ru-RU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/>
                        <a:t>How many </a:t>
                      </a:r>
                      <a:r>
                        <a:rPr lang="en-US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fsync</a:t>
                      </a:r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r>
                        <a:rPr lang="en-US" dirty="0"/>
                        <a:t>s does each step need</a:t>
                      </a:r>
                      <a:r>
                        <a:rPr lang="ru-RU" dirty="0"/>
                        <a:t>?</a:t>
                      </a:r>
                      <a:br>
                        <a:rPr lang="en-US" dirty="0"/>
                      </a:br>
                      <a:r>
                        <a:rPr lang="en-US" dirty="0"/>
                        <a:t>Overall, we need 4 </a:t>
                      </a:r>
                      <a:r>
                        <a:rPr lang="en-US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fsync</a:t>
                      </a:r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r>
                        <a:rPr lang="en-US" dirty="0"/>
                        <a:t>s that go back-to-back.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80108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b="1" dirty="0"/>
                        <a:t>Problem</a:t>
                      </a:r>
                      <a:r>
                        <a:rPr lang="en-US" dirty="0"/>
                        <a:t>: </a:t>
                      </a:r>
                      <a:r>
                        <a:rPr lang="en-US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fsync</a:t>
                      </a:r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r>
                        <a:rPr lang="en-US" dirty="0"/>
                        <a:t>s have a pronounced negative impact on the performance: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/>
                        <a:t>PAXOS runs at least 4x slower than the storage of cluster members.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dirty="0"/>
                        <a:t>At steps 2-5, every member must make </a:t>
                      </a:r>
                      <a:r>
                        <a:rPr lang="en-US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fsync</a:t>
                      </a:r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r>
                        <a:rPr lang="en-US" dirty="0"/>
                        <a:t>s of its own which makes PAXOS vulnerable to tail latencies.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0465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443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54944</TotalTime>
  <Words>8414</Words>
  <Application>Microsoft Macintosh PowerPoint</Application>
  <PresentationFormat>Widescreen</PresentationFormat>
  <Paragraphs>1047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Consolas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Artem Anisimov</dc:creator>
  <cp:lastModifiedBy>QA Admin-TEST</cp:lastModifiedBy>
  <cp:revision>283</cp:revision>
  <dcterms:created xsi:type="dcterms:W3CDTF">2016-09-20T13:25:15Z</dcterms:created>
  <dcterms:modified xsi:type="dcterms:W3CDTF">2025-02-11T13:03:15Z</dcterms:modified>
</cp:coreProperties>
</file>